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theme/theme2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80" r:id="rId11"/>
    <p:sldMasterId id="2147483792" r:id="rId12"/>
    <p:sldMasterId id="2147483804" r:id="rId13"/>
    <p:sldMasterId id="2147483816" r:id="rId14"/>
    <p:sldMasterId id="2147483828" r:id="rId15"/>
    <p:sldMasterId id="2147483840" r:id="rId16"/>
    <p:sldMasterId id="2147483852" r:id="rId17"/>
    <p:sldMasterId id="2147483864" r:id="rId18"/>
    <p:sldMasterId id="2147483876" r:id="rId19"/>
    <p:sldMasterId id="2147483888" r:id="rId20"/>
    <p:sldMasterId id="2147483900" r:id="rId21"/>
    <p:sldMasterId id="2147483912" r:id="rId22"/>
    <p:sldMasterId id="2147483924" r:id="rId23"/>
  </p:sldMasterIdLst>
  <p:notesMasterIdLst>
    <p:notesMasterId r:id="rId79"/>
  </p:notesMasterIdLst>
  <p:sldIdLst>
    <p:sldId id="257" r:id="rId24"/>
    <p:sldId id="262" r:id="rId25"/>
    <p:sldId id="263" r:id="rId26"/>
    <p:sldId id="264" r:id="rId27"/>
    <p:sldId id="265" r:id="rId28"/>
    <p:sldId id="266" r:id="rId29"/>
    <p:sldId id="258" r:id="rId30"/>
    <p:sldId id="267" r:id="rId31"/>
    <p:sldId id="307" r:id="rId32"/>
    <p:sldId id="259" r:id="rId33"/>
    <p:sldId id="308" r:id="rId34"/>
    <p:sldId id="310" r:id="rId35"/>
    <p:sldId id="311" r:id="rId36"/>
    <p:sldId id="292" r:id="rId37"/>
    <p:sldId id="268" r:id="rId38"/>
    <p:sldId id="269" r:id="rId39"/>
    <p:sldId id="270" r:id="rId40"/>
    <p:sldId id="271" r:id="rId41"/>
    <p:sldId id="272" r:id="rId42"/>
    <p:sldId id="273" r:id="rId43"/>
    <p:sldId id="312" r:id="rId44"/>
    <p:sldId id="313" r:id="rId45"/>
    <p:sldId id="274" r:id="rId46"/>
    <p:sldId id="275" r:id="rId47"/>
    <p:sldId id="276" r:id="rId48"/>
    <p:sldId id="277" r:id="rId49"/>
    <p:sldId id="278" r:id="rId50"/>
    <p:sldId id="279" r:id="rId51"/>
    <p:sldId id="280" r:id="rId52"/>
    <p:sldId id="281" r:id="rId53"/>
    <p:sldId id="314" r:id="rId54"/>
    <p:sldId id="315" r:id="rId55"/>
    <p:sldId id="282" r:id="rId56"/>
    <p:sldId id="283" r:id="rId57"/>
    <p:sldId id="284" r:id="rId58"/>
    <p:sldId id="316" r:id="rId59"/>
    <p:sldId id="317" r:id="rId60"/>
    <p:sldId id="318" r:id="rId61"/>
    <p:sldId id="287" r:id="rId62"/>
    <p:sldId id="289" r:id="rId63"/>
    <p:sldId id="290" r:id="rId64"/>
    <p:sldId id="288" r:id="rId65"/>
    <p:sldId id="260" r:id="rId66"/>
    <p:sldId id="320" r:id="rId67"/>
    <p:sldId id="319" r:id="rId68"/>
    <p:sldId id="321" r:id="rId69"/>
    <p:sldId id="322" r:id="rId70"/>
    <p:sldId id="323" r:id="rId71"/>
    <p:sldId id="297" r:id="rId72"/>
    <p:sldId id="327" r:id="rId73"/>
    <p:sldId id="324" r:id="rId74"/>
    <p:sldId id="325" r:id="rId75"/>
    <p:sldId id="326" r:id="rId76"/>
    <p:sldId id="303" r:id="rId77"/>
    <p:sldId id="291" r:id="rId7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4" autoAdjust="0"/>
    <p:restoredTop sz="94579" autoAdjust="0"/>
  </p:normalViewPr>
  <p:slideViewPr>
    <p:cSldViewPr>
      <p:cViewPr>
        <p:scale>
          <a:sx n="55" d="100"/>
          <a:sy n="55" d="100"/>
        </p:scale>
        <p:origin x="-1800" y="-3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25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3.xml"/><Relationship Id="rId39" Type="http://schemas.openxmlformats.org/officeDocument/2006/relationships/slide" Target="slides/slide16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1.xml"/><Relationship Id="rId42" Type="http://schemas.openxmlformats.org/officeDocument/2006/relationships/slide" Target="slides/slide19.xml"/><Relationship Id="rId47" Type="http://schemas.openxmlformats.org/officeDocument/2006/relationships/slide" Target="slides/slide24.xml"/><Relationship Id="rId50" Type="http://schemas.openxmlformats.org/officeDocument/2006/relationships/slide" Target="slides/slide27.xml"/><Relationship Id="rId55" Type="http://schemas.openxmlformats.org/officeDocument/2006/relationships/slide" Target="slides/slide32.xml"/><Relationship Id="rId63" Type="http://schemas.openxmlformats.org/officeDocument/2006/relationships/slide" Target="slides/slide40.xml"/><Relationship Id="rId68" Type="http://schemas.openxmlformats.org/officeDocument/2006/relationships/slide" Target="slides/slide45.xml"/><Relationship Id="rId76" Type="http://schemas.openxmlformats.org/officeDocument/2006/relationships/slide" Target="slides/slide53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8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.xml"/><Relationship Id="rId32" Type="http://schemas.openxmlformats.org/officeDocument/2006/relationships/slide" Target="slides/slide9.xml"/><Relationship Id="rId37" Type="http://schemas.openxmlformats.org/officeDocument/2006/relationships/slide" Target="slides/slide14.xml"/><Relationship Id="rId40" Type="http://schemas.openxmlformats.org/officeDocument/2006/relationships/slide" Target="slides/slide17.xml"/><Relationship Id="rId45" Type="http://schemas.openxmlformats.org/officeDocument/2006/relationships/slide" Target="slides/slide22.xml"/><Relationship Id="rId53" Type="http://schemas.openxmlformats.org/officeDocument/2006/relationships/slide" Target="slides/slide30.xml"/><Relationship Id="rId58" Type="http://schemas.openxmlformats.org/officeDocument/2006/relationships/slide" Target="slides/slide35.xml"/><Relationship Id="rId66" Type="http://schemas.openxmlformats.org/officeDocument/2006/relationships/slide" Target="slides/slide43.xml"/><Relationship Id="rId74" Type="http://schemas.openxmlformats.org/officeDocument/2006/relationships/slide" Target="slides/slide51.xml"/><Relationship Id="rId79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38.xml"/><Relationship Id="rId82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8.xml"/><Relationship Id="rId44" Type="http://schemas.openxmlformats.org/officeDocument/2006/relationships/slide" Target="slides/slide21.xml"/><Relationship Id="rId52" Type="http://schemas.openxmlformats.org/officeDocument/2006/relationships/slide" Target="slides/slide29.xml"/><Relationship Id="rId60" Type="http://schemas.openxmlformats.org/officeDocument/2006/relationships/slide" Target="slides/slide37.xml"/><Relationship Id="rId65" Type="http://schemas.openxmlformats.org/officeDocument/2006/relationships/slide" Target="slides/slide42.xml"/><Relationship Id="rId73" Type="http://schemas.openxmlformats.org/officeDocument/2006/relationships/slide" Target="slides/slide50.xml"/><Relationship Id="rId78" Type="http://schemas.openxmlformats.org/officeDocument/2006/relationships/slide" Target="slides/slide55.xml"/><Relationship Id="rId8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4.xml"/><Relationship Id="rId30" Type="http://schemas.openxmlformats.org/officeDocument/2006/relationships/slide" Target="slides/slide7.xml"/><Relationship Id="rId35" Type="http://schemas.openxmlformats.org/officeDocument/2006/relationships/slide" Target="slides/slide12.xml"/><Relationship Id="rId43" Type="http://schemas.openxmlformats.org/officeDocument/2006/relationships/slide" Target="slides/slide20.xml"/><Relationship Id="rId48" Type="http://schemas.openxmlformats.org/officeDocument/2006/relationships/slide" Target="slides/slide25.xml"/><Relationship Id="rId56" Type="http://schemas.openxmlformats.org/officeDocument/2006/relationships/slide" Target="slides/slide33.xml"/><Relationship Id="rId64" Type="http://schemas.openxmlformats.org/officeDocument/2006/relationships/slide" Target="slides/slide41.xml"/><Relationship Id="rId69" Type="http://schemas.openxmlformats.org/officeDocument/2006/relationships/slide" Target="slides/slide46.xml"/><Relationship Id="rId77" Type="http://schemas.openxmlformats.org/officeDocument/2006/relationships/slide" Target="slides/slide54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8.xml"/><Relationship Id="rId72" Type="http://schemas.openxmlformats.org/officeDocument/2006/relationships/slide" Target="slides/slide49.xml"/><Relationship Id="rId80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2.xml"/><Relationship Id="rId33" Type="http://schemas.openxmlformats.org/officeDocument/2006/relationships/slide" Target="slides/slide10.xml"/><Relationship Id="rId38" Type="http://schemas.openxmlformats.org/officeDocument/2006/relationships/slide" Target="slides/slide15.xml"/><Relationship Id="rId46" Type="http://schemas.openxmlformats.org/officeDocument/2006/relationships/slide" Target="slides/slide23.xml"/><Relationship Id="rId59" Type="http://schemas.openxmlformats.org/officeDocument/2006/relationships/slide" Target="slides/slide36.xml"/><Relationship Id="rId67" Type="http://schemas.openxmlformats.org/officeDocument/2006/relationships/slide" Target="slides/slide44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8.xml"/><Relationship Id="rId54" Type="http://schemas.openxmlformats.org/officeDocument/2006/relationships/slide" Target="slides/slide31.xml"/><Relationship Id="rId62" Type="http://schemas.openxmlformats.org/officeDocument/2006/relationships/slide" Target="slides/slide39.xml"/><Relationship Id="rId70" Type="http://schemas.openxmlformats.org/officeDocument/2006/relationships/slide" Target="slides/slide47.xml"/><Relationship Id="rId75" Type="http://schemas.openxmlformats.org/officeDocument/2006/relationships/slide" Target="slides/slide52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5.xml"/><Relationship Id="rId36" Type="http://schemas.openxmlformats.org/officeDocument/2006/relationships/slide" Target="slides/slide13.xml"/><Relationship Id="rId49" Type="http://schemas.openxmlformats.org/officeDocument/2006/relationships/slide" Target="slides/slide26.xml"/><Relationship Id="rId57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99BE7E-1B8D-47F5-BEBC-5FD263B0C203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80DFE9-268C-469D-A8AB-080331339E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364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E6FBC-7379-48B1-8AE6-52B5B6844577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375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574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34222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58761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89797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51746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26085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12974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21699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62963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45244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7570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095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45781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24931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94340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13267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07749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30655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5184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72759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24974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37622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475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74042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7776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98049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44858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89099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67913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41202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314930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9664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38957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9057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70121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26353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63692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59939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82203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68986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27692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404385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45189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62240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9368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73058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593708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153812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80977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54452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482364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03600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285757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91381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77273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8166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168381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248629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303425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20375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846986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26330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785274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205213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748687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723879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4191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881799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892890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53835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219649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191610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663465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096579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161445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112110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30093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0580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438099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550413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501650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145148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361246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273490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703416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639942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018799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730377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7052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254514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843427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5331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679523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384672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166221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703067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890860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558442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476552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3083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634814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669748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71494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409899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66613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594391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840210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254157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673097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249042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905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8193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631433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953673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33262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372297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153284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55474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635986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992793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600606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595992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6825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104940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866401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578769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696409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242139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090500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688297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322295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462691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208224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198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479765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918826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033654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076895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035479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865763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715645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655216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123061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774438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4679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755091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25305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541414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245762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479341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051906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336217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881351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473782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412619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7980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264187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014939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695706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177650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732251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287354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99321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163771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216661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031256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9866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291778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282163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613407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798699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9732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1435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7393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2556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625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4937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8133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5537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9908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5575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6924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16007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8119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6802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7628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707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98306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54704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60213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11923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1797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67413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66340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36513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00537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18087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36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74241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32391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51164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35413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17801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97959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63307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75528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83506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23181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4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12020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20606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76035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26693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0997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38013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05151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30641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33997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6167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200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39285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17251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2530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45964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06559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09419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60925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26589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34124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93326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844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01425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63752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64291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70021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08148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90539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04706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76999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58421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43545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929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58150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79597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97716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50757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1687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0826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15480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59611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42675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58422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041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1019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99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1395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5383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6260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8859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1611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8434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0068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0847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5764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6018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929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5212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2310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6294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1849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5168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5876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0133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63845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693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22.01.2019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8331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3.jpeg"/><Relationship Id="rId7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9.png"/><Relationship Id="rId7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44.xml"/><Relationship Id="rId6" Type="http://schemas.openxmlformats.org/officeDocument/2006/relationships/image" Target="../media/image3.jpeg"/><Relationship Id="rId5" Type="http://schemas.openxmlformats.org/officeDocument/2006/relationships/image" Target="../media/image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32.png"/><Relationship Id="rId7" Type="http://schemas.openxmlformats.org/officeDocument/2006/relationships/image" Target="../media/image33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3.jpe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3.jpeg"/><Relationship Id="rId5" Type="http://schemas.openxmlformats.org/officeDocument/2006/relationships/image" Target="../media/image1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3.jpeg"/><Relationship Id="rId5" Type="http://schemas.openxmlformats.org/officeDocument/2006/relationships/image" Target="../media/image1.jpe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2.png"/><Relationship Id="rId7" Type="http://schemas.openxmlformats.org/officeDocument/2006/relationships/image" Target="../media/image4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3.jpeg"/><Relationship Id="rId5" Type="http://schemas.openxmlformats.org/officeDocument/2006/relationships/image" Target="../media/image1.jpeg"/><Relationship Id="rId4" Type="http://schemas.openxmlformats.org/officeDocument/2006/relationships/image" Target="../media/image43.jpeg"/><Relationship Id="rId9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46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1.xml"/><Relationship Id="rId6" Type="http://schemas.openxmlformats.org/officeDocument/2006/relationships/image" Target="../media/image1.jpeg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01.xml"/><Relationship Id="rId6" Type="http://schemas.openxmlformats.org/officeDocument/2006/relationships/image" Target="../media/image3.jpeg"/><Relationship Id="rId5" Type="http://schemas.openxmlformats.org/officeDocument/2006/relationships/image" Target="../media/image1.jpeg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4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0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01.xm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4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12.xml"/><Relationship Id="rId6" Type="http://schemas.openxmlformats.org/officeDocument/2006/relationships/image" Target="../media/image3.jpeg"/><Relationship Id="rId5" Type="http://schemas.openxmlformats.org/officeDocument/2006/relationships/image" Target="../media/image1.jpeg"/><Relationship Id="rId4" Type="http://schemas.openxmlformats.org/officeDocument/2006/relationships/image" Target="../media/image5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3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4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34.xml"/><Relationship Id="rId6" Type="http://schemas.openxmlformats.org/officeDocument/2006/relationships/image" Target="../media/image3.jpeg"/><Relationship Id="rId5" Type="http://schemas.openxmlformats.org/officeDocument/2006/relationships/image" Target="../media/image1.jpeg"/><Relationship Id="rId4" Type="http://schemas.openxmlformats.org/officeDocument/2006/relationships/image" Target="../media/image6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45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4.png"/><Relationship Id="rId7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56.xml"/><Relationship Id="rId6" Type="http://schemas.openxmlformats.org/officeDocument/2006/relationships/image" Target="../media/image68.jpeg"/><Relationship Id="rId5" Type="http://schemas.openxmlformats.org/officeDocument/2006/relationships/image" Target="../media/image67.png"/><Relationship Id="rId4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7" Type="http://schemas.openxmlformats.org/officeDocument/2006/relationships/image" Target="../media/image4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67.xml"/><Relationship Id="rId6" Type="http://schemas.openxmlformats.org/officeDocument/2006/relationships/image" Target="../media/image3.jpeg"/><Relationship Id="rId5" Type="http://schemas.openxmlformats.org/officeDocument/2006/relationships/image" Target="../media/image1.jpeg"/><Relationship Id="rId4" Type="http://schemas.openxmlformats.org/officeDocument/2006/relationships/image" Target="../media/image7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4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78.xml"/><Relationship Id="rId6" Type="http://schemas.openxmlformats.org/officeDocument/2006/relationships/image" Target="../media/image3.jpeg"/><Relationship Id="rId5" Type="http://schemas.openxmlformats.org/officeDocument/2006/relationships/image" Target="../media/image1.jpeg"/><Relationship Id="rId4" Type="http://schemas.openxmlformats.org/officeDocument/2006/relationships/image" Target="../media/image7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7" Type="http://schemas.openxmlformats.org/officeDocument/2006/relationships/image" Target="../media/image4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89.xml"/><Relationship Id="rId6" Type="http://schemas.openxmlformats.org/officeDocument/2006/relationships/image" Target="../media/image3.jpeg"/><Relationship Id="rId5" Type="http://schemas.openxmlformats.org/officeDocument/2006/relationships/image" Target="../media/image1.jpeg"/><Relationship Id="rId4" Type="http://schemas.openxmlformats.org/officeDocument/2006/relationships/image" Target="../media/image7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89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9.xml"/><Relationship Id="rId6" Type="http://schemas.openxmlformats.org/officeDocument/2006/relationships/image" Target="../media/image83.png"/><Relationship Id="rId5" Type="http://schemas.openxmlformats.org/officeDocument/2006/relationships/image" Target="../media/image82.jpeg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00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11.xml"/><Relationship Id="rId6" Type="http://schemas.openxmlformats.org/officeDocument/2006/relationships/image" Target="../media/image87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9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22.xml"/><Relationship Id="rId6" Type="http://schemas.openxmlformats.org/officeDocument/2006/relationships/image" Target="../media/image89.jpeg"/><Relationship Id="rId5" Type="http://schemas.openxmlformats.org/officeDocument/2006/relationships/image" Target="../media/image88.png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9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22.xml"/><Relationship Id="rId6" Type="http://schemas.openxmlformats.org/officeDocument/2006/relationships/image" Target="../media/image92.jpeg"/><Relationship Id="rId5" Type="http://schemas.openxmlformats.org/officeDocument/2006/relationships/image" Target="../media/image91.png"/><Relationship Id="rId4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95.png"/><Relationship Id="rId7" Type="http://schemas.openxmlformats.org/officeDocument/2006/relationships/image" Target="../media/image96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2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3.jpeg"/><Relationship Id="rId7" Type="http://schemas.openxmlformats.org/officeDocument/2006/relationships/image" Target="../media/image10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22.xml"/><Relationship Id="rId6" Type="http://schemas.openxmlformats.org/officeDocument/2006/relationships/image" Target="../media/image99.jpeg"/><Relationship Id="rId5" Type="http://schemas.openxmlformats.org/officeDocument/2006/relationships/image" Target="../media/image98.png"/><Relationship Id="rId4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7" Type="http://schemas.openxmlformats.org/officeDocument/2006/relationships/image" Target="../media/image4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33.xml"/><Relationship Id="rId6" Type="http://schemas.openxmlformats.org/officeDocument/2006/relationships/image" Target="../media/image3.jpeg"/><Relationship Id="rId5" Type="http://schemas.openxmlformats.org/officeDocument/2006/relationships/image" Target="../media/image1.jpeg"/><Relationship Id="rId4" Type="http://schemas.openxmlformats.org/officeDocument/2006/relationships/image" Target="../media/image10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33.xml"/><Relationship Id="rId5" Type="http://schemas.openxmlformats.org/officeDocument/2006/relationships/image" Target="../media/image105.jpeg"/><Relationship Id="rId4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33.xml"/><Relationship Id="rId5" Type="http://schemas.openxmlformats.org/officeDocument/2006/relationships/image" Target="../media/image106.jpeg"/><Relationship Id="rId4" Type="http://schemas.openxmlformats.org/officeDocument/2006/relationships/image" Target="../media/image4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08.jpeg"/><Relationship Id="rId7" Type="http://schemas.openxmlformats.org/officeDocument/2006/relationships/image" Target="../media/image3.jpe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33.xml"/><Relationship Id="rId6" Type="http://schemas.openxmlformats.org/officeDocument/2006/relationships/image" Target="../media/image1.jpeg"/><Relationship Id="rId5" Type="http://schemas.openxmlformats.org/officeDocument/2006/relationships/image" Target="../media/image110.jpeg"/><Relationship Id="rId4" Type="http://schemas.openxmlformats.org/officeDocument/2006/relationships/image" Target="../media/image10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3.png"/><Relationship Id="rId4" Type="http://schemas.openxmlformats.org/officeDocument/2006/relationships/image" Target="../media/image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4.png"/><Relationship Id="rId4" Type="http://schemas.openxmlformats.org/officeDocument/2006/relationships/image" Target="../media/image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3.jpeg"/><Relationship Id="rId7" Type="http://schemas.openxmlformats.org/officeDocument/2006/relationships/image" Target="../media/image1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7" Type="http://schemas.openxmlformats.org/officeDocument/2006/relationships/image" Target="../media/image125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6.jpeg"/><Relationship Id="rId4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7.png"/><Relationship Id="rId4" Type="http://schemas.openxmlformats.org/officeDocument/2006/relationships/image" Target="../media/image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8.jpeg"/><Relationship Id="rId4" Type="http://schemas.openxmlformats.org/officeDocument/2006/relationships/image" Target="../media/image4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3" Type="http://schemas.openxmlformats.org/officeDocument/2006/relationships/image" Target="../media/image3.jpeg"/><Relationship Id="rId7" Type="http://schemas.openxmlformats.org/officeDocument/2006/relationships/image" Target="../media/image1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33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png"/><Relationship Id="rId7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10" Type="http://schemas.openxmlformats.org/officeDocument/2006/relationships/image" Target="../media/image10.png"/><Relationship Id="rId4" Type="http://schemas.openxmlformats.org/officeDocument/2006/relationships/image" Target="../media/image1.jpeg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72518" y="3308707"/>
            <a:ext cx="5244644" cy="341632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Національно-патріотичне </a:t>
            </a:r>
            <a:r>
              <a:rPr lang="uk-UA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виховання </a:t>
            </a:r>
            <a:r>
              <a:rPr lang="uk-UA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(ХЗОШ №57)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27" t="9669" r="19290" b="11793"/>
          <a:stretch/>
        </p:blipFill>
        <p:spPr bwMode="auto">
          <a:xfrm>
            <a:off x="2297707" y="-15240"/>
            <a:ext cx="4631680" cy="3323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40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8015" y="4437112"/>
            <a:ext cx="3077978" cy="240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742" y="15875"/>
            <a:ext cx="3312368" cy="2756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 descr="/Files/images/2016_2017/14032017_skazka/IMG_221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233" y="2558502"/>
            <a:ext cx="3143250" cy="214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835" y="2636912"/>
            <a:ext cx="3143250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217716" y="4701320"/>
            <a:ext cx="5244644" cy="430887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УРОКАХ ЛІТЕРАТУРИ</a:t>
            </a:r>
            <a:endParaRPr lang="ru-RU" sz="2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77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" descr="/Files/images/2017_2018/2901-02022018_tijden_fzmat/P80202-0948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8235" y="419038"/>
            <a:ext cx="3143250" cy="221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649" y="1514019"/>
            <a:ext cx="3143250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/Files/images/2016_2017/2301_tijden_hm/collage_photocat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" t="36405" r="3589" b="35493"/>
          <a:stretch/>
        </p:blipFill>
        <p:spPr bwMode="auto">
          <a:xfrm>
            <a:off x="1010835" y="4102574"/>
            <a:ext cx="3248031" cy="2344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847" y="4102574"/>
            <a:ext cx="3126393" cy="2344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021671" y="3453398"/>
            <a:ext cx="5244644" cy="769441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УРОКАХ МАТЕМАТИКИ, ФІЗИКИ, ХІМІЇ, БІОЛОГІЇ</a:t>
            </a:r>
            <a:endParaRPr lang="ru-RU" sz="2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264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99" y="30454"/>
            <a:ext cx="3786815" cy="3327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835" y="3789040"/>
            <a:ext cx="3363714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3789040"/>
            <a:ext cx="3597045" cy="2736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029395" y="3358153"/>
            <a:ext cx="5244644" cy="430887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УРОКАХ ФІЗКУЛЬТУРИ</a:t>
            </a:r>
            <a:endParaRPr lang="ru-RU" sz="2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62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94428"/>
            <a:ext cx="4212541" cy="3159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835" y="3933056"/>
            <a:ext cx="3651211" cy="26102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33057"/>
            <a:ext cx="3289065" cy="26102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16" name="Прямоугольник 15"/>
          <p:cNvSpPr/>
          <p:nvPr/>
        </p:nvSpPr>
        <p:spPr>
          <a:xfrm>
            <a:off x="1922514" y="3309664"/>
            <a:ext cx="5244644" cy="769441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ФАКУЛЬТАТИВНОМУ КУРСІ «ХАРКІВЩИНОЗНАВСТВО»</a:t>
            </a:r>
            <a:endParaRPr lang="ru-RU" sz="2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713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49448" y="3450039"/>
            <a:ext cx="5244644" cy="830997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ЗАНЯТТЯ З «ЗАХИСТУ ВІТЧИЗНИ»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8" t="9318" r="15935" b="17500"/>
          <a:stretch/>
        </p:blipFill>
        <p:spPr bwMode="auto">
          <a:xfrm>
            <a:off x="2137706" y="198323"/>
            <a:ext cx="4882565" cy="325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1" t="18807" r="21123" b="5511"/>
          <a:stretch/>
        </p:blipFill>
        <p:spPr bwMode="auto">
          <a:xfrm>
            <a:off x="1087892" y="4281036"/>
            <a:ext cx="3246880" cy="2345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53" t="19716" r="20866" b="6421"/>
          <a:stretch/>
        </p:blipFill>
        <p:spPr bwMode="auto">
          <a:xfrm>
            <a:off x="4496661" y="4281036"/>
            <a:ext cx="3194293" cy="2345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902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school57.edu.kh.ua/files2/photogallery/1852/5-%20%D0%B1.JPG?size=100&amp;width=800?0.322674799818086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533" y="1400470"/>
            <a:ext cx="2958491" cy="2379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0" t="19468" r="26172" b="6250"/>
          <a:stretch/>
        </p:blipFill>
        <p:spPr bwMode="auto">
          <a:xfrm>
            <a:off x="1403648" y="1401076"/>
            <a:ext cx="3291406" cy="2407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461665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ГОДИНИ СПІЛКУВАННЯ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13005" y="564004"/>
            <a:ext cx="4907267" cy="57606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День українського козацтва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3" name="Picture 7" descr="http://school57.edu.kh.ua/files2/photogallery/1852/1%D0%BB%20(5).JPG?size=100&amp;width=800?0.881748366054724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149080"/>
            <a:ext cx="3374189" cy="2530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5" name="Picture 9" descr="http://school57.edu.kh.ua/files2/photogallery/1852/IMG_3939.JPG?size=100&amp;width=800?0.474227287063062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337" y="4149080"/>
            <a:ext cx="2958491" cy="2423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012734" y="3643313"/>
            <a:ext cx="292895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Козацькому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роду – нема переводу», 5-Б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0628" y="6211669"/>
            <a:ext cx="3000396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знаю про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козацтво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?», 4-Б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5264" y="6185215"/>
            <a:ext cx="323979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«За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мирне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небо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спасибі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Вам,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захисники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!», 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3-А, 3-Б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00166" y="3643314"/>
            <a:ext cx="3071834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«А ми тую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козацькую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славу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збережемо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6-А, 6-Б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30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461665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ШЕВЧЕНКІВСЬКІ ДНІ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95" t="18710" r="21123" b="6648"/>
          <a:stretch/>
        </p:blipFill>
        <p:spPr bwMode="auto">
          <a:xfrm>
            <a:off x="2678775" y="571073"/>
            <a:ext cx="4218847" cy="3072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68" t="9560" r="21251" b="16875"/>
          <a:stretch/>
        </p:blipFill>
        <p:spPr bwMode="auto">
          <a:xfrm>
            <a:off x="1084290" y="3966479"/>
            <a:ext cx="3260387" cy="216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68" t="21454" r="21251" b="7557"/>
          <a:stretch/>
        </p:blipFill>
        <p:spPr bwMode="auto">
          <a:xfrm>
            <a:off x="4695054" y="3966478"/>
            <a:ext cx="3253553" cy="216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3247336" y="3437863"/>
            <a:ext cx="3071834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Знавці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Шевченкового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слова», 6-А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83545" y="5939548"/>
            <a:ext cx="3071834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Інформаційна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хвилинка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Шевченковими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шляхами», 6-Б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88199" y="5923727"/>
            <a:ext cx="3071834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Тематична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виставка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«Ми тебе не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забули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Тарасе», </a:t>
            </a:r>
          </a:p>
          <a:p>
            <a:pPr algn="ctr"/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6-А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20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461665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ВИХОВНІ ГОДИНИ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67744" y="564004"/>
            <a:ext cx="4752528" cy="57606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День Соборності України 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0" t="9632" r="21775" b="16599"/>
          <a:stretch/>
        </p:blipFill>
        <p:spPr bwMode="auto">
          <a:xfrm>
            <a:off x="3000364" y="1214423"/>
            <a:ext cx="3380207" cy="2428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23" t="12345" r="21302" b="10195"/>
          <a:stretch/>
        </p:blipFill>
        <p:spPr bwMode="auto">
          <a:xfrm>
            <a:off x="1693649" y="4239899"/>
            <a:ext cx="2515772" cy="191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5" name="Picture 1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1" t="9222" r="22005" b="6250"/>
          <a:stretch/>
        </p:blipFill>
        <p:spPr bwMode="auto">
          <a:xfrm>
            <a:off x="5303289" y="4289645"/>
            <a:ext cx="2313809" cy="1903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346591" y="3643314"/>
            <a:ext cx="473656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Моя Україна – неповторна та єдина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2-А, 2-Б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59632" y="6211669"/>
            <a:ext cx="3383806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моя земля,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твоя земля», 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5-А, 5-Б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14875" y="6211669"/>
            <a:ext cx="3434221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Укра</a:t>
            </a:r>
            <a:r>
              <a:rPr lang="uk-UA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їна</a:t>
            </a:r>
            <a:r>
              <a:rPr lang="uk-UA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Соборна країна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»,</a:t>
            </a:r>
          </a:p>
          <a:p>
            <a:pPr algn="ctr"/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5-А, 5-Б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04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830997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ВСЕУКРАЇНСЬКІ ТА </a:t>
            </a:r>
          </a:p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РАЙОННІ АКЦІЇ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3" t="11647" r="22995" b="17954"/>
          <a:stretch/>
        </p:blipFill>
        <p:spPr bwMode="auto">
          <a:xfrm>
            <a:off x="1920255" y="840026"/>
            <a:ext cx="2882161" cy="2006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9" t="18328" r="21968" b="6250"/>
          <a:stretch/>
        </p:blipFill>
        <p:spPr bwMode="auto">
          <a:xfrm>
            <a:off x="1037044" y="2846211"/>
            <a:ext cx="2819215" cy="2104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6" t="18710" r="23762" b="5704"/>
          <a:stretch/>
        </p:blipFill>
        <p:spPr bwMode="auto">
          <a:xfrm>
            <a:off x="4802416" y="811451"/>
            <a:ext cx="2639568" cy="2034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021670" y="2476879"/>
            <a:ext cx="2652233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«Лист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пораненому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864" y="4827757"/>
            <a:ext cx="3143250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341550" y="5580435"/>
            <a:ext cx="3071834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Конкурс творчих робіт «Мрії про Україну»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950" y="2879263"/>
            <a:ext cx="2873147" cy="1906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4789751" y="2470175"/>
            <a:ext cx="2652233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«Добро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починається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з тебе»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26256" y="4581438"/>
            <a:ext cx="2652233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Милосердя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86564" y="4442938"/>
            <a:ext cx="3071834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«Виготовлення патріотичних сувенірів»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485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461665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УРОКИ МУЖНОСТІ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04" t="20286" r="21774" b="6251"/>
          <a:stretch/>
        </p:blipFill>
        <p:spPr bwMode="auto">
          <a:xfrm>
            <a:off x="2533388" y="692696"/>
            <a:ext cx="4052062" cy="2882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5" t="19724" r="25352" b="8351"/>
          <a:stretch/>
        </p:blipFill>
        <p:spPr bwMode="auto">
          <a:xfrm>
            <a:off x="1292119" y="4119673"/>
            <a:ext cx="2991850" cy="2263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6" t="19313" r="31948" b="6096"/>
          <a:stretch/>
        </p:blipFill>
        <p:spPr bwMode="auto">
          <a:xfrm>
            <a:off x="4860032" y="4119673"/>
            <a:ext cx="2973456" cy="2250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943435" y="3429000"/>
            <a:ext cx="3071834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Герої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сьогодення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1-4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87462" y="6074602"/>
            <a:ext cx="339846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«Подвиг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непідвладний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часу», 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5-8 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класи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15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92154" y="933735"/>
            <a:ext cx="5244644" cy="769441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ГОЛОВНА </a:t>
            </a:r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МЕТА: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331640" y="2636912"/>
            <a:ext cx="6624736" cy="396044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uk-UA" sz="4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ормування ціннісного ставлення до українського народу, Батьківщини, держави, нації.</a:t>
            </a:r>
            <a:endParaRPr lang="uk-UA" sz="44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7199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461665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ГОДИНИ СПІЛКУВАННЯ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89" t="8485" r="15038" b="17272"/>
          <a:stretch/>
        </p:blipFill>
        <p:spPr bwMode="auto">
          <a:xfrm>
            <a:off x="2141027" y="470694"/>
            <a:ext cx="4887276" cy="3172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81" t="20398" r="21123" b="5284"/>
          <a:stretch/>
        </p:blipFill>
        <p:spPr bwMode="auto">
          <a:xfrm>
            <a:off x="1691680" y="4077072"/>
            <a:ext cx="2892985" cy="2190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82" t="9560" r="22212" b="16875"/>
          <a:stretch/>
        </p:blipFill>
        <p:spPr bwMode="auto">
          <a:xfrm>
            <a:off x="4803316" y="4077071"/>
            <a:ext cx="2852574" cy="2190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338001" y="3643314"/>
            <a:ext cx="4511994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Пам</a:t>
            </a:r>
            <a:r>
              <a:rPr lang="en-US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ять про Вас не згасне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</a:p>
          <a:p>
            <a:pPr algn="ctr"/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10-11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класи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113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176" y="1616187"/>
            <a:ext cx="2822230" cy="2117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671" y="827463"/>
            <a:ext cx="2849750" cy="2130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830997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КРУГЛІ СТОЛИ, </a:t>
            </a:r>
          </a:p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ГОДИНИ СПІЛКУВАННЯ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619673" y="2775561"/>
            <a:ext cx="3398966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Круглий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стіл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Реформація та сучасна історія України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10-А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59419" y="3501008"/>
            <a:ext cx="3933793" cy="147732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Година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спілкування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Європейська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Реформація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розбудова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громадянського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суспільства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в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Україні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сьогодні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11-А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http://school57.edu.kh.ua/files2/photogallery/1879/DSC09849.JPG?size=100&amp;height=300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00"/>
          <a:stretch/>
        </p:blipFill>
        <p:spPr bwMode="auto">
          <a:xfrm>
            <a:off x="1187624" y="3703868"/>
            <a:ext cx="2695575" cy="26574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3563888" y="5395228"/>
            <a:ext cx="3933793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Бесіда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«Шлях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автономії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держави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ідготували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та провели члени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учнівського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самоврядування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8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830997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ІНФОРМАЦІЙНІ ГОДИНИ, УСНІ ЖУРНАЛИ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 descr="http://school57.edu.kh.ua/files2/photogallery/1879/IMG-ebc2489a30b8245896f8462591b9dd32-V.jpg?size=100&amp;height=300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90"/>
          <a:stretch/>
        </p:blipFill>
        <p:spPr bwMode="auto">
          <a:xfrm>
            <a:off x="4339097" y="4001486"/>
            <a:ext cx="3810000" cy="2595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823" y="840026"/>
            <a:ext cx="314642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357038" y="3078157"/>
            <a:ext cx="4511994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Інформаційна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година «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Історичні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портрети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лідерів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Реформації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10-А 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83100" y="5951020"/>
            <a:ext cx="4511994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Усний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журнал «Кожному миле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своє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рідне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слово», 7-8 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21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461665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ЗАГАЛЬНОШКІЛЬНІ СВЯТА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77703" y="470694"/>
            <a:ext cx="2745846" cy="57606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Свято Масляної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7" t="8485" r="17493" b="17008"/>
          <a:stretch/>
        </p:blipFill>
        <p:spPr bwMode="auto">
          <a:xfrm>
            <a:off x="2302580" y="1268760"/>
            <a:ext cx="4391392" cy="27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 descr="http://school57.edu.kh.ua/files2/photogallery/1901/20180217_072457.jpg?size=100&amp;width=800?0.309185845285163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5630" y="4281036"/>
            <a:ext cx="2815726" cy="2116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0" t="11885" r="21659" b="6250"/>
          <a:stretch/>
        </p:blipFill>
        <p:spPr bwMode="auto">
          <a:xfrm>
            <a:off x="4716016" y="4273103"/>
            <a:ext cx="2882036" cy="2116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665630" y="3643314"/>
            <a:ext cx="5932422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Учні 6-А, 7-А  та 8-А класів брали активну участь у підготовці й проведенні заходу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69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461665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ЗАГАЛЬНОШКІЛЬНІ СВЯТА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23728" y="470694"/>
            <a:ext cx="4968552" cy="79806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День української писемності та мови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13" t="9631" r="22353" b="21311"/>
          <a:stretch/>
        </p:blipFill>
        <p:spPr bwMode="auto">
          <a:xfrm>
            <a:off x="2843808" y="1393076"/>
            <a:ext cx="3528392" cy="2546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86" t="18709" r="22213" b="5892"/>
          <a:stretch/>
        </p:blipFill>
        <p:spPr bwMode="auto">
          <a:xfrm>
            <a:off x="2843808" y="4149080"/>
            <a:ext cx="3528392" cy="2506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843808" y="3616098"/>
            <a:ext cx="3528392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Учні 8-А класу підготували святковий  виступ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27784" y="6190700"/>
            <a:ext cx="3888431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Інформаційний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вісник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«Моя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мово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калинова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», 6-А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511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461665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ЗАГАЛЬНОШКІЛЬНІ СВЯТА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19" t="18710" r="28087" b="21354"/>
          <a:stretch/>
        </p:blipFill>
        <p:spPr bwMode="auto">
          <a:xfrm>
            <a:off x="2339752" y="499916"/>
            <a:ext cx="4608512" cy="344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60" t="18709" r="29854" b="23698"/>
          <a:stretch/>
        </p:blipFill>
        <p:spPr bwMode="auto">
          <a:xfrm>
            <a:off x="1399648" y="4281037"/>
            <a:ext cx="2901218" cy="2330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89" t="18710" r="29853" b="26562"/>
          <a:stretch/>
        </p:blipFill>
        <p:spPr bwMode="auto">
          <a:xfrm>
            <a:off x="4767070" y="4276930"/>
            <a:ext cx="2829266" cy="2320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999140" y="3801388"/>
            <a:ext cx="3289736" cy="70773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«Козацькі розваги», 3-А клас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8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461665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ЗАГАЛЬНОШКІЛЬНІ СВЯТА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77" t="19318" r="21583" b="6249"/>
          <a:stretch/>
        </p:blipFill>
        <p:spPr bwMode="auto">
          <a:xfrm>
            <a:off x="2195737" y="470694"/>
            <a:ext cx="4793946" cy="3465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7" t="9659" r="22598" b="17954"/>
          <a:stretch/>
        </p:blipFill>
        <p:spPr bwMode="auto">
          <a:xfrm>
            <a:off x="2874194" y="4077072"/>
            <a:ext cx="3748893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778319" y="3573016"/>
            <a:ext cx="4008403" cy="57606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«Україна в моєму серці», </a:t>
            </a:r>
          </a:p>
          <a:p>
            <a:pPr algn="ctr"/>
            <a:r>
              <a:rPr lang="uk-UA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2-А та 2-Б класи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173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461665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ЗАГАЛЬНОШКІЛЬНІ СВЯТА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27" t="19773" r="19529" b="6250"/>
          <a:stretch/>
        </p:blipFill>
        <p:spPr bwMode="auto">
          <a:xfrm>
            <a:off x="1648656" y="908720"/>
            <a:ext cx="2977336" cy="237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 descr="http://school57.edu.kh.ua/files2/photogallery/1793/IMG_8773.JPG?size=100&amp;width=800?0.548804000369872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479" y="923516"/>
            <a:ext cx="3107195" cy="2361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school57.edu.kh.ua/files2/photogallery/1793/IMG_8730.JPG?size=100&amp;width=800?0.920414995353230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483" y="3717032"/>
            <a:ext cx="3038936" cy="2840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://school57.edu.kh.ua/files2/photogallery/1793/IMG_8804.JPG?size=100&amp;width=800?0.857768674872868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730" y="3717032"/>
            <a:ext cx="3107195" cy="2853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106523" y="3131199"/>
            <a:ext cx="3553707" cy="72007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«Свято Кобзаря», </a:t>
            </a:r>
          </a:p>
          <a:p>
            <a:pPr algn="ctr"/>
            <a:r>
              <a:rPr lang="uk-UA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2-А та 2-Б класи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033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461665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ЗАГАЛЬНОШКІЛЬНІ СВЯТА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0" t="21137" r="13755" b="6250"/>
          <a:stretch/>
        </p:blipFill>
        <p:spPr bwMode="auto">
          <a:xfrm>
            <a:off x="2065528" y="523436"/>
            <a:ext cx="4987782" cy="3139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http://school57.edu.kh.ua/files2/photogallery/1861/20171208_124508.jpg?size=100&amp;width=800?0.911765059951056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420" y="4365103"/>
            <a:ext cx="2904227" cy="2261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school57.edu.kh.ua/files2/photogallery/1861/20171208_123954.jpg?size=100&amp;width=800?0.1717291286355744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738" y="4365103"/>
            <a:ext cx="3106622" cy="2240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991533" y="3662641"/>
            <a:ext cx="3398108" cy="70246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Свято «Моя родина», </a:t>
            </a:r>
          </a:p>
          <a:p>
            <a:pPr algn="ctr"/>
            <a:r>
              <a:rPr lang="uk-UA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1-А та 1-Б класи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13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72" t="19318" r="21840" b="6249"/>
          <a:stretch/>
        </p:blipFill>
        <p:spPr bwMode="auto">
          <a:xfrm>
            <a:off x="2520375" y="470694"/>
            <a:ext cx="4268229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5" t="20225" r="22213" b="6421"/>
          <a:stretch/>
        </p:blipFill>
        <p:spPr bwMode="auto">
          <a:xfrm>
            <a:off x="683568" y="3998618"/>
            <a:ext cx="3673615" cy="2643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6" t="20225" r="22213" b="6421"/>
          <a:stretch/>
        </p:blipFill>
        <p:spPr bwMode="auto">
          <a:xfrm>
            <a:off x="4729919" y="3974281"/>
            <a:ext cx="3418905" cy="2643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267744" y="3429000"/>
            <a:ext cx="5209222" cy="70475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Конкурс </a:t>
            </a:r>
            <a:r>
              <a:rPr lang="ru-RU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інсценованої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української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пісні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«Моя </a:t>
            </a:r>
            <a:r>
              <a:rPr lang="ru-RU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Україна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37097" y="9029"/>
            <a:ext cx="5244644" cy="461665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ЗАГАЛЬНОШКІЛЬНІ СВЯТА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22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587561"/>
            <a:ext cx="5244644" cy="769441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ЗАВДАННЯ: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021671" y="2060848"/>
            <a:ext cx="5209222" cy="158417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itchFamily="2" charset="2"/>
              <a:buChar char="v"/>
            </a:pP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твердження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свідомості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почуттях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особистості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патріотичних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цінностей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переконань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поваги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до культурного та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історичного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минулого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972519" y="3799023"/>
            <a:ext cx="5209222" cy="121415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itchFamily="2" charset="2"/>
              <a:buChar char="v"/>
            </a:pP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иховання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поваги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Конституції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Законів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державної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символіки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011644" y="5163729"/>
            <a:ext cx="5199807" cy="136815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itchFamily="2" charset="2"/>
              <a:buChar char="v"/>
            </a:pP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прияння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набуття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дітьми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патріотичного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досвіду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основі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готовності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участі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процесах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державотворення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64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1200329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РАЙОННИЙ ФЕСТИВАЛЬ ТРАДИЦІЙНОГО МИСТЕЦТВА </a:t>
            </a:r>
            <a:r>
              <a:rPr lang="uk-UA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ЛОБОЖАНЩИНИ «ПОКУТЬ» 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67" t="19262" r="21890" b="6249"/>
          <a:stretch/>
        </p:blipFill>
        <p:spPr bwMode="auto">
          <a:xfrm>
            <a:off x="2403592" y="1200581"/>
            <a:ext cx="4311654" cy="3140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8" t="14772" r="23762" b="9990"/>
          <a:stretch/>
        </p:blipFill>
        <p:spPr bwMode="auto">
          <a:xfrm>
            <a:off x="1587117" y="4365104"/>
            <a:ext cx="3065616" cy="2109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5" t="15652" r="22213" b="10605"/>
          <a:stretch/>
        </p:blipFill>
        <p:spPr bwMode="auto">
          <a:xfrm>
            <a:off x="4788024" y="4384851"/>
            <a:ext cx="2779691" cy="2090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69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947" y="1209358"/>
            <a:ext cx="2676466" cy="3567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317" y="1220166"/>
            <a:ext cx="2660248" cy="3546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1200329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ВСЕУКРАЇНСЬКА ЕКСПЕДИЦІЯ «МОЯ БАТЬКІВЩИНА УКРАЇНА»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68695" y="5373216"/>
            <a:ext cx="491724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ПОСІЛА  І  МІСЦЕ </a:t>
            </a:r>
          </a:p>
          <a:p>
            <a:pPr algn="ctr"/>
            <a:r>
              <a:rPr lang="ru-RU" sz="36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 МІСЬКОМУ ЕТАПІ</a:t>
            </a:r>
            <a:endParaRPr lang="ru-RU" sz="36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21671" y="4449886"/>
            <a:ext cx="5160070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«Духовно-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культурні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здобутки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мого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народу», </a:t>
            </a:r>
          </a:p>
          <a:p>
            <a:pPr algn="ctr"/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Єфименко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Дарина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-А 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413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1200329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ТВОРЧИХ РОБІТ АПЛІКАЦІЙ «МІЙ БІЛЬ – ЧОРНОБИЛЬ»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4" t="12500" r="3554" b="16510"/>
          <a:stretch/>
        </p:blipFill>
        <p:spPr bwMode="auto">
          <a:xfrm>
            <a:off x="982915" y="4460306"/>
            <a:ext cx="3955407" cy="2234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605" y="1232831"/>
            <a:ext cx="3381138" cy="2535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144128" y="3813975"/>
            <a:ext cx="78488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ПОСІЛИ  І  та</a:t>
            </a:r>
            <a:r>
              <a:rPr lang="ru-RU" sz="36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ІІ  МІСЦЕ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034022" y="3332604"/>
            <a:ext cx="516007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Решетняк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Тимофій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8-А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Решетняк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Михайло , 10-А 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66019" y="5877272"/>
            <a:ext cx="318307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Єдина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класна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година «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Біль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твоєї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землі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Україно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!»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004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461665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ВАХТА ПАМ</a:t>
            </a:r>
            <a:r>
              <a:rPr lang="en-US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ЯТІ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67980" y="470695"/>
            <a:ext cx="4952291" cy="79806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Вшанування </a:t>
            </a:r>
            <a:r>
              <a:rPr lang="uk-UA" sz="2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пам</a:t>
            </a: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яті  Героїв Небесної Сотні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19" t="11609" r="21302" b="16753"/>
          <a:stretch/>
        </p:blipFill>
        <p:spPr bwMode="auto">
          <a:xfrm>
            <a:off x="3146336" y="1287173"/>
            <a:ext cx="2865824" cy="2200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92" t="11609" r="21302" b="17158"/>
          <a:stretch/>
        </p:blipFill>
        <p:spPr bwMode="auto">
          <a:xfrm>
            <a:off x="3146335" y="3864705"/>
            <a:ext cx="2865825" cy="2324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755299" y="3487787"/>
            <a:ext cx="3688909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Герої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нашого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часу», 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9-А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93406" y="6189397"/>
            <a:ext cx="3701437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Герої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вмирають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10-А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202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461665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ВАХТА ПАМ</a:t>
            </a:r>
            <a:r>
              <a:rPr lang="en-US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ЯТІ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8" t="8895" r="21752" b="18238"/>
          <a:stretch/>
        </p:blipFill>
        <p:spPr bwMode="auto">
          <a:xfrm>
            <a:off x="3031549" y="4156907"/>
            <a:ext cx="3143250" cy="2424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123727" y="470694"/>
            <a:ext cx="4887479" cy="84014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Вшанування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пам'яті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жертв Голодомору</a:t>
            </a:r>
          </a:p>
        </p:txBody>
      </p:sp>
      <p:pic>
        <p:nvPicPr>
          <p:cNvPr id="14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698544" y="3461329"/>
            <a:ext cx="372175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Чорні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сторінки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історії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</a:p>
          <a:p>
            <a:pPr algn="ctr"/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8-А, 8-Б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/Files/images/2017_2018/2011_golodomor/image-0-02-04-8d485ddfb1dd02595cf1e683ce66ce78890fedc1cee527b1e971b7cabdb598d9-V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549" y="1326126"/>
            <a:ext cx="3143250" cy="201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612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461665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ВАХТА ПАМ</a:t>
            </a:r>
            <a:r>
              <a:rPr lang="en-US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ЯТІ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491" y="470694"/>
            <a:ext cx="4209075" cy="249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665573" y="3034312"/>
            <a:ext cx="3688909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«Уроки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Пам</a:t>
            </a:r>
            <a:r>
              <a:rPr lang="en-US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ті»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5" t="9560" r="21123" b="16875"/>
          <a:stretch/>
        </p:blipFill>
        <p:spPr bwMode="auto">
          <a:xfrm>
            <a:off x="1010835" y="3504150"/>
            <a:ext cx="3548584" cy="2320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504151"/>
            <a:ext cx="3309013" cy="239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763335" y="5824497"/>
            <a:ext cx="3688909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Покладання квітів до меморіалу Слави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54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461665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ВАХТА ПАМ</a:t>
            </a:r>
            <a:r>
              <a:rPr lang="en-US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ЯТІ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373177" y="3248109"/>
            <a:ext cx="4775129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Літературна композиція «Пам’ять не знає сивини» у парку імені А. </a:t>
            </a:r>
            <a:r>
              <a:rPr lang="uk-UA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Добродецького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356" y="463019"/>
            <a:ext cx="3557296" cy="2785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 descr="/Files/images/2017_2018/0705-dobrodetskiy/IMG-e6a5eecc014978203737ac35901520e0-V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734" y="3933056"/>
            <a:ext cx="31432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/Files/images/2017_2018/0705-dobrodetskiy/IMG-40ec73160d325d879bc1c2e63e1e3661-V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950" y="3933056"/>
            <a:ext cx="31432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040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513" y="473461"/>
            <a:ext cx="2762807" cy="209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656025" y="5854912"/>
            <a:ext cx="2918905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Книжкова виставка «</a:t>
            </a:r>
            <a:r>
              <a:rPr lang="uk-UA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Пам</a:t>
            </a:r>
            <a:r>
              <a:rPr lang="en-US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ятаємо</a:t>
            </a:r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! Перемагаємо!»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759" y="498404"/>
            <a:ext cx="2667755" cy="2065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461665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ВАХТА ПАМ</a:t>
            </a:r>
            <a:r>
              <a:rPr lang="en-US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ЯТІ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406612" y="2313746"/>
            <a:ext cx="4775129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Зустрічі з ветеранами Другої світової війни, учасниками бойових дій, учасниками АТО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21" t="20227" r="21325" b="6250"/>
          <a:stretch/>
        </p:blipFill>
        <p:spPr bwMode="auto">
          <a:xfrm>
            <a:off x="1055099" y="3006056"/>
            <a:ext cx="4068702" cy="29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991" y="2895979"/>
            <a:ext cx="2249106" cy="3002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034080" y="5947245"/>
            <a:ext cx="4089721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Мітинг-реквієм «</a:t>
            </a:r>
            <a:r>
              <a:rPr lang="uk-UA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Пам</a:t>
            </a:r>
            <a:r>
              <a:rPr lang="en-US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ять не вмирає»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405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830997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АКЦІЇ ВОЛОНТЕРСЬКОГО ЗАГОНУ «ТУРБОТА»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467" y="847787"/>
            <a:ext cx="2518952" cy="2077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 descr="/Files/images/2017_2018/0805-urok_pamyat/IMG-1ce4c417a292865652d5412063b545e0-V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419" y="847786"/>
            <a:ext cx="2622323" cy="2077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5" t="9106" r="21454" b="17045"/>
          <a:stretch/>
        </p:blipFill>
        <p:spPr bwMode="auto">
          <a:xfrm>
            <a:off x="994901" y="3332606"/>
            <a:ext cx="3560227" cy="301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19" t="9687" r="23762" b="17556"/>
          <a:stretch/>
        </p:blipFill>
        <p:spPr bwMode="auto">
          <a:xfrm>
            <a:off x="4538041" y="3332606"/>
            <a:ext cx="3611056" cy="3011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171854" y="2963273"/>
            <a:ext cx="4775129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«Ветеран живе поруч»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57341" y="6269309"/>
            <a:ext cx="4089721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«Привітай ветерана»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71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830997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ПОДОРОЖУЄМО РІДНОЮ КРАЇНОЮ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7" t="18409" r="18246" b="6250"/>
          <a:stretch/>
        </p:blipFill>
        <p:spPr bwMode="auto">
          <a:xfrm>
            <a:off x="2578757" y="908720"/>
            <a:ext cx="3961321" cy="2584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8" t="19590" r="22213" b="6876"/>
          <a:stretch/>
        </p:blipFill>
        <p:spPr bwMode="auto">
          <a:xfrm>
            <a:off x="1104826" y="3933056"/>
            <a:ext cx="3363511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19" t="19590" r="22213" b="5512"/>
          <a:stretch/>
        </p:blipFill>
        <p:spPr bwMode="auto">
          <a:xfrm>
            <a:off x="4959558" y="3920553"/>
            <a:ext cx="3363446" cy="243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99748" y="3418057"/>
            <a:ext cx="4896543" cy="70475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Екскурсія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напрямком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Полтава-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Гоголєво</a:t>
            </a:r>
            <a:r>
              <a:rPr lang="ru-RU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Діканька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59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587561"/>
            <a:ext cx="5244644" cy="769441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ЗАВДАННЯ: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021671" y="2060848"/>
            <a:ext cx="5209222" cy="158417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itchFamily="2" charset="2"/>
              <a:buChar char="v"/>
            </a:pP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датності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розв</a:t>
            </a:r>
            <a:r>
              <a:rPr lang="en-US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язувати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конфлікти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відповідно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демократичних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принципів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972519" y="3799023"/>
            <a:ext cx="5209222" cy="121415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itchFamily="2" charset="2"/>
              <a:buChar char="v"/>
            </a:pP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ормування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мовленнєвої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011644" y="5163729"/>
            <a:ext cx="5199807" cy="136815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itchFamily="2" charset="2"/>
              <a:buChar char="v"/>
            </a:pPr>
            <a:r>
              <a:rPr lang="ru-RU" sz="20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рищеплення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загальнолюдських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духовних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цінностей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цінності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людського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Добра,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Краси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Справедливості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2864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830997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ПОДОРОЖУЄМО РІДНОЮ КРАЇНОЮ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45295" y="5905981"/>
            <a:ext cx="4286175" cy="54735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Учні 6-А та 6-Б у місті Львові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58" name="Picture 2" descr="Картинки по запросу екскурсыя школярыв мысто лывыв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80" b="7520"/>
          <a:stretch/>
        </p:blipFill>
        <p:spPr bwMode="auto">
          <a:xfrm>
            <a:off x="2265920" y="835955"/>
            <a:ext cx="4535811" cy="5070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261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830997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ПОДОРОЖУЄМО РІДНОЮ КРАЇНОЮ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80197" y="5373216"/>
            <a:ext cx="4286175" cy="66569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Учні 5-А та 7-А класів у місті Києві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2" name="Picture 2" descr="Картинки по запросу дети на екскурси кие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685" y="1484783"/>
            <a:ext cx="5153899" cy="388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8519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830997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ПОДОРОЖУЄМО РІДНОЮ КРАЇНОЮ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18" t="21281" r="22097" b="16229"/>
          <a:stretch/>
        </p:blipFill>
        <p:spPr bwMode="auto">
          <a:xfrm>
            <a:off x="1912581" y="1704072"/>
            <a:ext cx="2803549" cy="2076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19" t="8929" r="25230" b="28921"/>
          <a:stretch/>
        </p:blipFill>
        <p:spPr bwMode="auto">
          <a:xfrm>
            <a:off x="1912581" y="4281036"/>
            <a:ext cx="2803548" cy="1912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5" t="11484" r="22114" b="28863"/>
          <a:stretch/>
        </p:blipFill>
        <p:spPr bwMode="auto">
          <a:xfrm>
            <a:off x="5135368" y="1704072"/>
            <a:ext cx="2676569" cy="2084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1" t="19871" r="21985" b="15684"/>
          <a:stretch/>
        </p:blipFill>
        <p:spPr bwMode="auto">
          <a:xfrm>
            <a:off x="5135368" y="4281036"/>
            <a:ext cx="2618833" cy="1912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992280" y="3749185"/>
            <a:ext cx="4286175" cy="53185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Екскурсія рідним містом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80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835" y="2492896"/>
            <a:ext cx="7158209" cy="436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937097" y="9029"/>
            <a:ext cx="5244644" cy="156966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МОНІТОРИНГ ВИЯВЛЕННЯ СТАНУ НАЦІОНАЛЬНО-ПАТРІОТИЧНОГО ВИХОВАННЯ</a:t>
            </a:r>
          </a:p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5-11 КЛАСІВ 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2017/2018 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Н.Р.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89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835" y="2276871"/>
            <a:ext cx="7173719" cy="4570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937097" y="9029"/>
            <a:ext cx="5244644" cy="156966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МОНІТОРИНГ ВИЯВЛЕННЯ СТАНУ НАЦІОНАЛЬНО-ПАТРІОТИЧНОГО ВИХОВАННЯ</a:t>
            </a:r>
          </a:p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5-11 </a:t>
            </a:r>
            <a:r>
              <a:rPr lang="uk-UA" sz="2400" b="1" spc="5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КЛАСІВ </a:t>
            </a:r>
            <a:r>
              <a:rPr lang="uk-UA" sz="2400" b="1" spc="5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2018/2019 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Н.Р.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742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695" y="1209358"/>
            <a:ext cx="4917244" cy="313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396963" y="5373216"/>
            <a:ext cx="446070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ПОСІВ  ІІІ  МІСЦЕ </a:t>
            </a:r>
          </a:p>
          <a:p>
            <a:pPr algn="ctr"/>
            <a:r>
              <a:rPr lang="ru-RU" sz="36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 ІІ ЕТАПІ</a:t>
            </a:r>
            <a:endParaRPr lang="ru-RU" sz="36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21671" y="4449886"/>
            <a:ext cx="5160070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Харківщини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напередодні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та в роки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окупації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нацистськими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військами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</a:p>
          <a:p>
            <a:pPr algn="ctr"/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Яковлєв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Андрій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11-А 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37097" y="9029"/>
            <a:ext cx="5244644" cy="1200329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ВСЕУКРАЇНСЬКИЙ КОНКУРС ДОСЛІДНИЦЬКИХ РОБІТ </a:t>
            </a:r>
          </a:p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МАН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94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894475" y="5055368"/>
            <a:ext cx="390626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ПОСІЛА  ІІІ  МІСЦЕ </a:t>
            </a:r>
          </a:p>
          <a:p>
            <a:pPr algn="ctr"/>
            <a:r>
              <a:rPr lang="ru-RU" sz="36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 І ЕТАПІ</a:t>
            </a:r>
            <a:endParaRPr lang="ru-RU" sz="36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87048" y="4560216"/>
            <a:ext cx="3721114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Красікова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Анастасія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4-Б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37097" y="9029"/>
            <a:ext cx="5244644" cy="156966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УЧНІВСЬКИХ ПРОЕКТІВ  </a:t>
            </a:r>
          </a:p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«ХАРКІВ ОЧИМА НЕБАЙДУЖИХ ДІТЕЙ»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781" y="1603615"/>
            <a:ext cx="4197451" cy="2956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820684" y="4541409"/>
            <a:ext cx="3348361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Решетняк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Олександр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у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номінації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Харків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моє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місто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»,  6-А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73140" y="5609365"/>
            <a:ext cx="390626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ПОСІВ </a:t>
            </a:r>
          </a:p>
          <a:p>
            <a:pPr algn="ctr"/>
            <a:r>
              <a:rPr lang="ru-RU" sz="36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  МІСЦЕ </a:t>
            </a:r>
          </a:p>
        </p:txBody>
      </p:sp>
    </p:spTree>
    <p:extLst>
      <p:ext uri="{BB962C8B-B14F-4D97-AF65-F5344CB8AC3E}">
        <p14:creationId xmlns:p14="http://schemas.microsoft.com/office/powerpoint/2010/main" val="2589087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8474" y="1921509"/>
            <a:ext cx="3460624" cy="2587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662" y="1916832"/>
            <a:ext cx="3463381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937097" y="9029"/>
            <a:ext cx="5244644" cy="156966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УЧНІВСЬКИХ ПРОЕКТІВ  </a:t>
            </a:r>
          </a:p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«ХАРКІВ ОЧИМА НЕБАЙДУЖИХ ДІТЕЙ»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85237" y="4707262"/>
            <a:ext cx="3348361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Решетняк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Олександр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6-А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606288" y="5055368"/>
            <a:ext cx="390626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ПОСІВ </a:t>
            </a:r>
          </a:p>
          <a:p>
            <a:pPr algn="ctr"/>
            <a:r>
              <a:rPr lang="ru-RU" sz="36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ІІ  МІСЦЕ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 ІІ ЕТАПІ</a:t>
            </a:r>
            <a:r>
              <a:rPr lang="ru-RU" sz="36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27879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868" y="2370307"/>
            <a:ext cx="3386306" cy="2498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663" y="2370306"/>
            <a:ext cx="3524756" cy="2498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937097" y="9029"/>
            <a:ext cx="5244644" cy="830997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БАТЛ ПРОЕКТІВ «БЕКЕТІВСЬКИЙ РИНГ»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85238" y="5243923"/>
            <a:ext cx="3348361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Решетняк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Олександр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6-А </a:t>
            </a:r>
            <a:r>
              <a:rPr lang="ru-RU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699792" y="5633737"/>
            <a:ext cx="390626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ПЕРЕМОЖЕЦЬ БАТЛУ</a:t>
            </a:r>
          </a:p>
        </p:txBody>
      </p:sp>
    </p:spTree>
    <p:extLst>
      <p:ext uri="{BB962C8B-B14F-4D97-AF65-F5344CB8AC3E}">
        <p14:creationId xmlns:p14="http://schemas.microsoft.com/office/powerpoint/2010/main" val="51022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706" y="840026"/>
            <a:ext cx="2730566" cy="3445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835" y="4307402"/>
            <a:ext cx="3143250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405" y="828563"/>
            <a:ext cx="2273300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672" y="2535634"/>
            <a:ext cx="2268034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937097" y="9029"/>
            <a:ext cx="5244644" cy="830997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</a:t>
            </a:r>
          </a:p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«ВЕЛИКОДНЯ ПИСАНКА»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154085" y="4606576"/>
            <a:ext cx="390626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ПОСІЛА</a:t>
            </a:r>
          </a:p>
          <a:p>
            <a:pPr algn="ctr"/>
            <a:r>
              <a:rPr lang="uk-UA" sz="36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 </a:t>
            </a:r>
          </a:p>
          <a:p>
            <a:pPr algn="ctr"/>
            <a:r>
              <a:rPr lang="uk-UA" sz="36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МІСЦЕ</a:t>
            </a:r>
            <a:endParaRPr lang="ru-RU" sz="3600" b="1" cap="none" spc="0" dirty="0" smtClean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85238" y="4122736"/>
            <a:ext cx="3348361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Організація «Первоцвіт»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72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587561"/>
            <a:ext cx="5244644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ОСНОВНІ СКЛАДОВІ: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Горизонтальный свиток 2"/>
          <p:cNvSpPr/>
          <p:nvPr/>
        </p:nvSpPr>
        <p:spPr>
          <a:xfrm>
            <a:off x="1937097" y="2250975"/>
            <a:ext cx="5515223" cy="1512168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23729" y="2406895"/>
            <a:ext cx="534688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ГРОМАДЯНСЬКО-ПАТРІОТИЧНЕ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Горизонтальный свиток 17"/>
          <p:cNvSpPr/>
          <p:nvPr/>
        </p:nvSpPr>
        <p:spPr>
          <a:xfrm>
            <a:off x="1955393" y="3628928"/>
            <a:ext cx="5515223" cy="1512168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Горизонтальный свиток 20"/>
          <p:cNvSpPr/>
          <p:nvPr/>
        </p:nvSpPr>
        <p:spPr>
          <a:xfrm>
            <a:off x="1967970" y="5031040"/>
            <a:ext cx="5515223" cy="1512168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877795" y="3812847"/>
            <a:ext cx="559282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ВІЙСЬКОВ</a:t>
            </a:r>
            <a:r>
              <a:rPr lang="uk-UA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О-ПАТРІОТИЧНЕ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000762" y="5169095"/>
            <a:ext cx="559282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ДУХОВНО-МОРАЛЬНЕ</a:t>
            </a:r>
            <a:r>
              <a:rPr lang="uk-UA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ВИХОВАННЯ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00913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2" grpId="0"/>
      <p:bldP spid="2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823" y="862183"/>
            <a:ext cx="2857500" cy="278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8787" y="869216"/>
            <a:ext cx="2896530" cy="2559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937097" y="9029"/>
            <a:ext cx="5244644" cy="830997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«МІСЬКИЙ ФЕСТИВАЛЬ ШКІЛЬНИХ ЗМІ – 2018»»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262784" y="4509120"/>
            <a:ext cx="390626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6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ПОСІЛА </a:t>
            </a:r>
          </a:p>
          <a:p>
            <a:pPr algn="ctr"/>
            <a:r>
              <a:rPr lang="uk-UA" sz="36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ІІІ  </a:t>
            </a:r>
            <a:r>
              <a:rPr lang="uk-UA" sz="36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36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ІСЦЕ</a:t>
            </a:r>
            <a:endParaRPr lang="ru-RU" sz="3600" b="1" cap="none" spc="0" dirty="0" smtClean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38823" y="3418057"/>
            <a:ext cx="2857499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Гриценко Уляна, 9-А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004" y="4243646"/>
            <a:ext cx="3143250" cy="231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1378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937097" y="9029"/>
            <a:ext cx="5244644" cy="1200329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МАЛЮНКУ </a:t>
            </a:r>
          </a:p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«ЖИВЕМО РАЗОМ І ЗМІНЮЄМО СВІТ»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758854" y="5068254"/>
            <a:ext cx="390626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6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ПЕРЕМОЖЦІ</a:t>
            </a:r>
            <a:endParaRPr lang="ru-RU" sz="3600" b="1" cap="none" spc="0" dirty="0" smtClean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06875" y="3933056"/>
            <a:ext cx="3348361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Гунбін</a:t>
            </a:r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Іван, 7-А,</a:t>
            </a:r>
          </a:p>
          <a:p>
            <a:pPr algn="ctr"/>
            <a:r>
              <a:rPr lang="uk-UA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Черткова</a:t>
            </a:r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Ірина, 7-А,</a:t>
            </a:r>
          </a:p>
          <a:p>
            <a:pPr algn="ctr"/>
            <a:r>
              <a:rPr lang="uk-UA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Решетняк</a:t>
            </a:r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Михайло, 10-А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872" y="1209358"/>
            <a:ext cx="3902368" cy="2594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8951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937097" y="9029"/>
            <a:ext cx="5244644" cy="1200329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МАЛЮНКУ </a:t>
            </a:r>
          </a:p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«СІВЕРСЬКИЙ ДОНЕЦЬ</a:t>
            </a:r>
            <a:r>
              <a:rPr lang="en-US" sz="2400" b="1" spc="5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uk-UA" sz="2400" b="1" spc="5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ОЧИМА МОЛОДІ»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625242" y="5490389"/>
            <a:ext cx="390626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6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ПОСІВ</a:t>
            </a:r>
          </a:p>
          <a:p>
            <a:pPr algn="ctr"/>
            <a:r>
              <a:rPr lang="uk-UA" sz="36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  </a:t>
            </a:r>
            <a:r>
              <a:rPr lang="uk-UA" sz="36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36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ІСЦЕ</a:t>
            </a:r>
            <a:endParaRPr lang="ru-RU" sz="3600" b="1" cap="none" spc="0" dirty="0" smtClean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85238" y="5121057"/>
            <a:ext cx="3348361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Решетняк</a:t>
            </a:r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Михайло, 10-А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172" y="1209358"/>
            <a:ext cx="2908403" cy="387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158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937097" y="9029"/>
            <a:ext cx="5244644" cy="830997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ТВОРЧИХ РОБІТ </a:t>
            </a:r>
          </a:p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«МРІЇ ПРО УКРАЇНУ»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528068" y="5073833"/>
            <a:ext cx="390626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6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ПОСІЛА </a:t>
            </a:r>
          </a:p>
          <a:p>
            <a:pPr algn="ctr"/>
            <a:r>
              <a:rPr lang="uk-UA" sz="36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  </a:t>
            </a:r>
            <a:r>
              <a:rPr lang="uk-UA" sz="36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36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ІСЦЕ</a:t>
            </a:r>
            <a:endParaRPr lang="ru-RU" sz="3600" b="1" cap="none" spc="0" dirty="0" smtClean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38668" y="4523338"/>
            <a:ext cx="3348361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Коняєва</a:t>
            </a:r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Катерина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/Files/images/2017_2018/0202-mr_pro_ukranu/20180210_12542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964" y="840026"/>
            <a:ext cx="4785771" cy="366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07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760" y="0"/>
            <a:ext cx="4889181" cy="341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4005432"/>
            <a:ext cx="3352800" cy="284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1392" y="4060995"/>
            <a:ext cx="3067050" cy="2786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670" y="1988840"/>
            <a:ext cx="3267075" cy="462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413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и по запросу військово-патріотичне вихован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393" y="3840330"/>
            <a:ext cx="6390503" cy="2191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45204" y="1196752"/>
            <a:ext cx="5244644" cy="2308324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7200" b="1" spc="5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ДЯКУЮ </a:t>
            </a:r>
            <a:r>
              <a:rPr lang="uk-UA" sz="7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УВАГУ</a:t>
            </a:r>
            <a:endParaRPr lang="ru-RU" sz="7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Картинки по запросу вышивка рамк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1027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301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1107996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МЕТОДИ </a:t>
            </a:r>
          </a:p>
          <a:p>
            <a:pPr algn="ctr"/>
            <a:r>
              <a:rPr lang="uk-UA" sz="2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НАЦІОНАЛЬНО-ПАТРІОТИЧНОГО </a:t>
            </a:r>
            <a:endParaRPr lang="uk-UA" sz="2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ВИХОВАННЯ:</a:t>
            </a:r>
            <a:endParaRPr lang="ru-RU" sz="2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368300" y="1209358"/>
            <a:ext cx="4491732" cy="1004847"/>
          </a:xfrm>
          <a:prstGeom prst="homePlat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ПЕРЕКОНАННЯ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ятиугольник 12"/>
          <p:cNvSpPr/>
          <p:nvPr/>
        </p:nvSpPr>
        <p:spPr>
          <a:xfrm>
            <a:off x="368300" y="4003431"/>
            <a:ext cx="4491732" cy="1004847"/>
          </a:xfrm>
          <a:prstGeom prst="homePlat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САМОПІДГОТОВКА</a:t>
            </a:r>
          </a:p>
        </p:txBody>
      </p:sp>
      <p:sp>
        <p:nvSpPr>
          <p:cNvPr id="14" name="Пятиугольник 13"/>
          <p:cNvSpPr/>
          <p:nvPr/>
        </p:nvSpPr>
        <p:spPr>
          <a:xfrm>
            <a:off x="361082" y="5445224"/>
            <a:ext cx="4491732" cy="1004847"/>
          </a:xfrm>
          <a:prstGeom prst="homePlat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ОСОБИСТИЙ ПРИКЛАД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ятиугольник 14"/>
          <p:cNvSpPr/>
          <p:nvPr/>
        </p:nvSpPr>
        <p:spPr>
          <a:xfrm>
            <a:off x="348407" y="2636912"/>
            <a:ext cx="4491732" cy="1004847"/>
          </a:xfrm>
          <a:prstGeom prst="homePlat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СТИМУЛЮВАННЯ</a:t>
            </a:r>
          </a:p>
        </p:txBody>
      </p:sp>
      <p:sp>
        <p:nvSpPr>
          <p:cNvPr id="10" name="Волна 9"/>
          <p:cNvSpPr/>
          <p:nvPr/>
        </p:nvSpPr>
        <p:spPr>
          <a:xfrm>
            <a:off x="4840139" y="1162050"/>
            <a:ext cx="3764309" cy="1474862"/>
          </a:xfrm>
          <a:prstGeom prst="wav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формування впевненості в суспільній корисній діяльності з підготовки до захисту Вітчизни.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Волна 17"/>
          <p:cNvSpPr/>
          <p:nvPr/>
        </p:nvSpPr>
        <p:spPr>
          <a:xfrm>
            <a:off x="4852814" y="2528569"/>
            <a:ext cx="3764309" cy="1474862"/>
          </a:xfrm>
          <a:prstGeom prst="wav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реалізується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різноманітних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формах </a:t>
            </a:r>
            <a:r>
              <a:rPr lang="ru-RU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заохочення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змагання</a:t>
            </a:r>
            <a:r>
              <a:rPr lang="uk-UA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Волна 18"/>
          <p:cNvSpPr/>
          <p:nvPr/>
        </p:nvSpPr>
        <p:spPr>
          <a:xfrm>
            <a:off x="4852814" y="3840431"/>
            <a:ext cx="3797795" cy="1604793"/>
          </a:xfrm>
          <a:prstGeom prst="wav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ормування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впевненості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суспільній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корисній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діяльності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підготовки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захисту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Вітчизни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Волна 19"/>
          <p:cNvSpPr/>
          <p:nvPr/>
        </p:nvSpPr>
        <p:spPr>
          <a:xfrm>
            <a:off x="4840139" y="5253207"/>
            <a:ext cx="3797795" cy="1604793"/>
          </a:xfrm>
          <a:prstGeom prst="wav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діяльність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вихователя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яка </a:t>
            </a:r>
            <a:r>
              <a:rPr lang="ru-RU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бути </a:t>
            </a:r>
            <a:r>
              <a:rPr lang="ru-RU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взірцем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молоді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888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15" grpId="0" animBg="1"/>
      <p:bldP spid="10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92" t="10484" r="13357" b="16733"/>
          <a:stretch/>
        </p:blipFill>
        <p:spPr bwMode="auto">
          <a:xfrm>
            <a:off x="994902" y="1924248"/>
            <a:ext cx="3609814" cy="2402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716" y="1868994"/>
            <a:ext cx="3653808" cy="243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http://school57.edu.kh.ua/files2/photogallery/1481/DSC06141_1.jpg?size=100&amp;height=30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835" y="4326978"/>
            <a:ext cx="3581875" cy="248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863" y="-10943"/>
            <a:ext cx="3659705" cy="242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716" y="4326978"/>
            <a:ext cx="3544381" cy="24802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992" y="2304434"/>
            <a:ext cx="4598185" cy="22272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340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130" y="-10943"/>
            <a:ext cx="2024063" cy="2640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7097" y="9029"/>
            <a:ext cx="5244644" cy="1107996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НАЦІОНАЛЬНО-ПАТРІОТИЧНЕ </a:t>
            </a:r>
          </a:p>
          <a:p>
            <a:pPr algn="ctr"/>
            <a:r>
              <a:rPr lang="uk-UA" sz="2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ВИХОВАННЯ </a:t>
            </a:r>
          </a:p>
          <a:p>
            <a:pPr algn="ctr"/>
            <a:r>
              <a:rPr lang="uk-UA" sz="2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ЗДІЙСНЮЄТЬСЯ У ФОРМАХ:</a:t>
            </a:r>
            <a:endParaRPr lang="ru-RU" sz="2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987348" y="1119802"/>
            <a:ext cx="5174808" cy="38997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лекцій;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06933" y="1572321"/>
            <a:ext cx="5174808" cy="38997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уроків Мужності;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027645" y="2029886"/>
            <a:ext cx="5174808" cy="38997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ворчих зустрічей;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025515" y="2488088"/>
            <a:ext cx="5174808" cy="38997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ідвідування виставок та музеїв;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033984" y="2977234"/>
            <a:ext cx="5174808" cy="38997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військово-спортивних свят та конкурсів;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043639" y="3456451"/>
            <a:ext cx="5174808" cy="38997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озацьких ігор;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043639" y="3930161"/>
            <a:ext cx="5174808" cy="38997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ійськово-спортивних ігор;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043639" y="4407180"/>
            <a:ext cx="5174808" cy="38997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ікторин;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043639" y="4941168"/>
            <a:ext cx="5174808" cy="38997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круглих столів;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010742" y="5904017"/>
            <a:ext cx="5174808" cy="38997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виховних годин;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008623" y="6410259"/>
            <a:ext cx="5174808" cy="38997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вестів</a:t>
            </a:r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тощо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033984" y="5417258"/>
            <a:ext cx="5174808" cy="38997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естивалів;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77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937097" y="2998113"/>
            <a:ext cx="5244644" cy="430887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УРОКАХ ІСТОРІЇ УКРАЇНИ</a:t>
            </a:r>
            <a:endParaRPr lang="ru-RU" sz="2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381" y="284237"/>
            <a:ext cx="31400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717032"/>
            <a:ext cx="3146425" cy="227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194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1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2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2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2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773</TotalTime>
  <Words>1015</Words>
  <Application>Microsoft Office PowerPoint</Application>
  <PresentationFormat>Экран (4:3)</PresentationFormat>
  <Paragraphs>207</Paragraphs>
  <Slides>55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23</vt:i4>
      </vt:variant>
      <vt:variant>
        <vt:lpstr>Заголовки слайдов</vt:lpstr>
      </vt:variant>
      <vt:variant>
        <vt:i4>55</vt:i4>
      </vt:variant>
    </vt:vector>
  </HeadingPairs>
  <TitlesOfParts>
    <vt:vector size="78" baseType="lpstr">
      <vt:lpstr>1_Тема Office</vt:lpstr>
      <vt:lpstr>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9_Тема Office</vt:lpstr>
      <vt:lpstr>10_Тема Office</vt:lpstr>
      <vt:lpstr>11_Тема Office</vt:lpstr>
      <vt:lpstr>12_Тема Office</vt:lpstr>
      <vt:lpstr>13_Тема Office</vt:lpstr>
      <vt:lpstr>14_Тема Office</vt:lpstr>
      <vt:lpstr>15_Тема Office</vt:lpstr>
      <vt:lpstr>16_Тема Office</vt:lpstr>
      <vt:lpstr>17_Тема Office</vt:lpstr>
      <vt:lpstr>18_Тема Office</vt:lpstr>
      <vt:lpstr>19_Тема Office</vt:lpstr>
      <vt:lpstr>20_Тема Office</vt:lpstr>
      <vt:lpstr>21_Тема Office</vt:lpstr>
      <vt:lpstr>22_Тема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Светлана</cp:lastModifiedBy>
  <cp:revision>75</cp:revision>
  <dcterms:created xsi:type="dcterms:W3CDTF">2018-10-20T16:23:02Z</dcterms:created>
  <dcterms:modified xsi:type="dcterms:W3CDTF">2019-01-22T17:50:35Z</dcterms:modified>
</cp:coreProperties>
</file>