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6D7E79B-7EA6-4480-B3F6-A6562D433EB0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112C3A5-6243-4178-A62F-7DBC0F9CEF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229600" cy="2057416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Стоп </a:t>
            </a:r>
            <a:r>
              <a:rPr lang="ru-RU" sz="9600" dirty="0" err="1" smtClean="0"/>
              <a:t>бу</a:t>
            </a:r>
            <a:r>
              <a:rPr lang="uk-UA" sz="9600" dirty="0" err="1" smtClean="0"/>
              <a:t>лінг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143380"/>
            <a:ext cx="6400800" cy="245475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uk-UA" dirty="0" smtClean="0"/>
              <a:t>			Підготувала</a:t>
            </a:r>
          </a:p>
          <a:p>
            <a:pPr algn="l"/>
            <a:r>
              <a:rPr lang="uk-UA" dirty="0" smtClean="0"/>
              <a:t>			Вчитель правознавства</a:t>
            </a:r>
          </a:p>
          <a:p>
            <a:pPr algn="l"/>
            <a:r>
              <a:rPr lang="uk-UA" dirty="0" smtClean="0"/>
              <a:t>			Харківської 					загальноосвітньої  школи</a:t>
            </a:r>
          </a:p>
          <a:p>
            <a:pPr algn="l"/>
            <a:r>
              <a:rPr lang="uk-UA" dirty="0" smtClean="0"/>
              <a:t>			Харківської міської ради</a:t>
            </a:r>
          </a:p>
          <a:p>
            <a:pPr algn="l"/>
            <a:r>
              <a:rPr lang="uk-UA" dirty="0" smtClean="0"/>
              <a:t>			</a:t>
            </a:r>
            <a:r>
              <a:rPr lang="en-US" dirty="0" smtClean="0"/>
              <a:t>I-III </a:t>
            </a:r>
            <a:r>
              <a:rPr lang="uk-UA" dirty="0" smtClean="0"/>
              <a:t>ступенів №57</a:t>
            </a:r>
          </a:p>
          <a:p>
            <a:pPr algn="l"/>
            <a:r>
              <a:rPr lang="uk-UA" dirty="0" smtClean="0"/>
              <a:t>			</a:t>
            </a:r>
            <a:r>
              <a:rPr lang="uk-UA" dirty="0" err="1" smtClean="0"/>
              <a:t>Баранська</a:t>
            </a:r>
            <a:r>
              <a:rPr lang="uk-UA" dirty="0" smtClean="0"/>
              <a:t> Н.В.</a:t>
            </a:r>
            <a:endParaRPr lang="ru-RU" dirty="0"/>
          </a:p>
        </p:txBody>
      </p:sp>
      <p:pic>
        <p:nvPicPr>
          <p:cNvPr id="1026" name="Picture 2" descr="C:\Users\Д\Desktop\Булінг в презентацию\imag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929066"/>
            <a:ext cx="3214710" cy="292893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14686"/>
            <a:ext cx="8229600" cy="1069848"/>
          </a:xfrm>
        </p:spPr>
        <p:txBody>
          <a:bodyPr>
            <a:noAutofit/>
          </a:bodyPr>
          <a:lstStyle/>
          <a:p>
            <a:pPr fontAlgn="t"/>
            <a:r>
              <a:rPr lang="ru-RU" sz="3200" dirty="0" smtClean="0">
                <a:solidFill>
                  <a:schemeClr val="tx1"/>
                </a:solidFill>
              </a:rPr>
              <a:t>6. </a:t>
            </a:r>
            <a:r>
              <a:rPr lang="ru-RU" sz="3200" dirty="0" err="1" smtClean="0">
                <a:solidFill>
                  <a:schemeClr val="tx1"/>
                </a:solidFill>
              </a:rPr>
              <a:t>Постійно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відмовляється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йти</a:t>
            </a:r>
            <a:r>
              <a:rPr lang="ru-RU" sz="3200" dirty="0" smtClean="0">
                <a:solidFill>
                  <a:schemeClr val="tx1"/>
                </a:solidFill>
              </a:rPr>
              <a:t> до </a:t>
            </a:r>
            <a:r>
              <a:rPr lang="ru-RU" sz="3200" dirty="0" err="1" smtClean="0">
                <a:solidFill>
                  <a:schemeClr val="tx1"/>
                </a:solidFill>
              </a:rPr>
              <a:t>школи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посилаючись</a:t>
            </a:r>
            <a:r>
              <a:rPr lang="ru-RU" sz="3200" dirty="0" smtClean="0">
                <a:solidFill>
                  <a:schemeClr val="tx1"/>
                </a:solidFill>
              </a:rPr>
              <a:t> на </a:t>
            </a:r>
            <a:r>
              <a:rPr lang="ru-RU" sz="3200" dirty="0" err="1" smtClean="0">
                <a:solidFill>
                  <a:schemeClr val="tx1"/>
                </a:solidFill>
              </a:rPr>
              <a:t>головний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біль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біль</a:t>
            </a:r>
            <a:r>
              <a:rPr lang="ru-RU" sz="3200" dirty="0" smtClean="0">
                <a:solidFill>
                  <a:schemeClr val="tx1"/>
                </a:solidFill>
              </a:rPr>
              <a:t> у </a:t>
            </a:r>
            <a:r>
              <a:rPr lang="ru-RU" sz="3200" dirty="0" err="1" smtClean="0">
                <a:solidFill>
                  <a:schemeClr val="tx1"/>
                </a:solidFill>
              </a:rPr>
              <a:t>животі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погане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самопочуття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7. </a:t>
            </a:r>
            <a:r>
              <a:rPr lang="ru-RU" sz="3200" dirty="0" err="1" smtClean="0">
                <a:solidFill>
                  <a:schemeClr val="tx1"/>
                </a:solidFill>
              </a:rPr>
              <a:t>Має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розлади</a:t>
            </a:r>
            <a:r>
              <a:rPr lang="ru-RU" sz="3200" dirty="0" smtClean="0">
                <a:solidFill>
                  <a:schemeClr val="tx1"/>
                </a:solidFill>
              </a:rPr>
              <a:t> сну </a:t>
            </a:r>
            <a:r>
              <a:rPr lang="ru-RU" sz="3200" dirty="0" err="1" smtClean="0">
                <a:solidFill>
                  <a:schemeClr val="tx1"/>
                </a:solidFill>
              </a:rPr>
              <a:t>або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часті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погані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сни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8. </a:t>
            </a:r>
            <a:r>
              <a:rPr lang="ru-RU" sz="3200" dirty="0" err="1" smtClean="0">
                <a:solidFill>
                  <a:schemeClr val="tx1"/>
                </a:solidFill>
              </a:rPr>
              <a:t>Втрачає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апетит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проявляє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тривожність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страждає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від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низької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самооцінки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9. </a:t>
            </a:r>
            <a:r>
              <a:rPr lang="ru-RU" sz="3200" dirty="0" err="1" smtClean="0">
                <a:solidFill>
                  <a:schemeClr val="tx1"/>
                </a:solidFill>
              </a:rPr>
              <a:t>Якщо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дитину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шантажують</a:t>
            </a:r>
            <a:r>
              <a:rPr lang="ru-RU" sz="3200" dirty="0" smtClean="0">
                <a:solidFill>
                  <a:schemeClr val="tx1"/>
                </a:solidFill>
              </a:rPr>
              <a:t> у </a:t>
            </a:r>
            <a:r>
              <a:rPr lang="ru-RU" sz="3200" dirty="0" err="1" smtClean="0">
                <a:solidFill>
                  <a:schemeClr val="tx1"/>
                </a:solidFill>
              </a:rPr>
              <a:t>школі</a:t>
            </a:r>
            <a:r>
              <a:rPr lang="ru-RU" sz="3200" dirty="0" smtClean="0">
                <a:solidFill>
                  <a:schemeClr val="tx1"/>
                </a:solidFill>
              </a:rPr>
              <a:t>, вона </a:t>
            </a:r>
            <a:r>
              <a:rPr lang="ru-RU" sz="3200" dirty="0" err="1" smtClean="0">
                <a:solidFill>
                  <a:schemeClr val="tx1"/>
                </a:solidFill>
              </a:rPr>
              <a:t>може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почати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просити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додаткові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гроші</a:t>
            </a:r>
            <a:r>
              <a:rPr lang="ru-RU" sz="3200" dirty="0" smtClean="0">
                <a:solidFill>
                  <a:schemeClr val="tx1"/>
                </a:solidFill>
              </a:rPr>
              <a:t> на </a:t>
            </a:r>
            <a:r>
              <a:rPr lang="ru-RU" sz="3200" dirty="0" err="1" smtClean="0">
                <a:solidFill>
                  <a:schemeClr val="tx1"/>
                </a:solidFill>
              </a:rPr>
              <a:t>кишенькові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витрати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щоб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відкупитися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від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агресора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Як </a:t>
            </a:r>
            <a:r>
              <a:rPr lang="ru-RU" b="1" dirty="0" err="1" smtClean="0">
                <a:solidFill>
                  <a:schemeClr val="tx1"/>
                </a:solidFill>
              </a:rPr>
              <a:t>допомогти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дитині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якщо</a:t>
            </a:r>
            <a:r>
              <a:rPr lang="ru-RU" b="1" dirty="0" smtClean="0">
                <a:solidFill>
                  <a:schemeClr val="tx1"/>
                </a:solidFill>
              </a:rPr>
              <a:t> вона </a:t>
            </a:r>
            <a:r>
              <a:rPr lang="ru-RU" b="1" dirty="0" err="1" smtClean="0">
                <a:solidFill>
                  <a:schemeClr val="tx1"/>
                </a:solidFill>
              </a:rPr>
              <a:t>піддається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булінгу</a:t>
            </a:r>
            <a:r>
              <a:rPr lang="ru-RU" b="1" dirty="0" smtClean="0">
                <a:solidFill>
                  <a:schemeClr val="tx1"/>
                </a:solidFill>
              </a:rPr>
              <a:t>?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6626" name="Picture 2" descr="C:\Users\Д\Desktop\Булінг в презентацию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1975" y="2249488"/>
            <a:ext cx="7020049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571480"/>
            <a:ext cx="892971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1. У першу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чергу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заспокойтесь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тільки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після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цього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починайте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розмову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дитиною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2. Дайте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відчути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поруч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готові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підтримати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допомогти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вислухати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захистити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Запевніть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дитину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звинувачуєте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її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у тому,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відбувається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вона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може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говорити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відверто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Пам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ятайте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дитині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може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бути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неприємно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говорити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цю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тему, вона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вразлива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цей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момент. Будьте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терплячими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делікатними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Спробуйте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ясувати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все,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зможете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проте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не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повторюйте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ж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самі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запитання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по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декілька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разів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допитуючись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571480"/>
            <a:ext cx="835821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Запропонуйте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подумати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які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допоможуть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дитині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почуватися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більшій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безпеці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зараз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наприклад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бути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певний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час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ближче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дорослих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залишатися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після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уроків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тощо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Розкажіть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дитині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немає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нічого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поганого у тому,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повідомити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про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агресивну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поведінку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щодо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когось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учителю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або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принаймні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друзям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Поясніть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різницю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між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пліткуванням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піклуванням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про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своє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життя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життя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друга/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однокласника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8.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Спитайте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яка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саме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ваша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допомога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буде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корисна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дитині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вислухайте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уважно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Можливо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запропонуєте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свій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варіант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допоможе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розробити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спільну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стратегію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змін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9.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Пам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ятайте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ситуації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фізичного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насилля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потребують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негайного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втручання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боку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батьків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візит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школи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Як батькам </a:t>
            </a:r>
            <a:r>
              <a:rPr lang="ru-RU" b="1" dirty="0" err="1" smtClean="0">
                <a:solidFill>
                  <a:schemeClr val="tx1"/>
                </a:solidFill>
              </a:rPr>
              <a:t>і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школі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запобігти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булінгу</a:t>
            </a:r>
            <a:r>
              <a:rPr lang="ru-RU" b="1" dirty="0" smtClean="0">
                <a:solidFill>
                  <a:schemeClr val="tx1"/>
                </a:solidFill>
              </a:rPr>
              <a:t>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9698" name="Picture 2" descr="C:\Users\Д\Desktop\Булінг в презентацию\images (9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7715304" cy="435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</a:rPr>
              <a:t>Швидка</a:t>
            </a:r>
            <a:r>
              <a:rPr lang="ru-RU" sz="3200" b="1" dirty="0" smtClean="0">
                <a:solidFill>
                  <a:schemeClr val="tx1"/>
                </a:solidFill>
              </a:rPr>
              <a:t> та </a:t>
            </a:r>
            <a:r>
              <a:rPr lang="ru-RU" sz="3200" b="1" dirty="0" err="1" smtClean="0">
                <a:solidFill>
                  <a:schemeClr val="tx1"/>
                </a:solidFill>
              </a:rPr>
              <a:t>доречна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реакція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дорослих</a:t>
            </a:r>
            <a:r>
              <a:rPr lang="ru-RU" sz="3200" b="1" dirty="0" smtClean="0">
                <a:solidFill>
                  <a:schemeClr val="tx1"/>
                </a:solidFill>
              </a:rPr>
              <a:t> (</a:t>
            </a:r>
            <a:r>
              <a:rPr lang="ru-RU" sz="3200" b="1" dirty="0" err="1" smtClean="0">
                <a:solidFill>
                  <a:schemeClr val="tx1"/>
                </a:solidFill>
              </a:rPr>
              <a:t>батьків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і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вчителів</a:t>
            </a:r>
            <a:r>
              <a:rPr lang="ru-RU" sz="3200" b="1" dirty="0" smtClean="0">
                <a:solidFill>
                  <a:schemeClr val="tx1"/>
                </a:solidFill>
              </a:rPr>
              <a:t>) на </a:t>
            </a:r>
            <a:r>
              <a:rPr lang="ru-RU" sz="3200" b="1" dirty="0" err="1" smtClean="0">
                <a:solidFill>
                  <a:schemeClr val="tx1"/>
                </a:solidFill>
              </a:rPr>
              <a:t>ситуацію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булінгу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повертає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дітям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відчуття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безпеки</a:t>
            </a:r>
            <a:r>
              <a:rPr lang="ru-RU" sz="3200" b="1" dirty="0" smtClean="0">
                <a:solidFill>
                  <a:schemeClr val="tx1"/>
                </a:solidFill>
              </a:rPr>
              <a:t> та </a:t>
            </a:r>
            <a:r>
              <a:rPr lang="ru-RU" sz="3200" b="1" dirty="0" err="1" smtClean="0">
                <a:solidFill>
                  <a:schemeClr val="tx1"/>
                </a:solidFill>
              </a:rPr>
              <a:t>захищеності</a:t>
            </a:r>
            <a:r>
              <a:rPr lang="ru-RU" sz="3200" b="1" dirty="0" smtClean="0">
                <a:solidFill>
                  <a:schemeClr val="tx1"/>
                </a:solidFill>
              </a:rPr>
              <a:t>, </a:t>
            </a:r>
            <a:r>
              <a:rPr lang="ru-RU" sz="3200" b="1" dirty="0" err="1" smtClean="0">
                <a:solidFill>
                  <a:schemeClr val="tx1"/>
                </a:solidFill>
              </a:rPr>
              <a:t>демонструє</a:t>
            </a:r>
            <a:r>
              <a:rPr lang="ru-RU" sz="3200" b="1" dirty="0" smtClean="0">
                <a:solidFill>
                  <a:schemeClr val="tx1"/>
                </a:solidFill>
              </a:rPr>
              <a:t>, </a:t>
            </a:r>
            <a:r>
              <a:rPr lang="ru-RU" sz="3200" b="1" dirty="0" err="1" smtClean="0">
                <a:solidFill>
                  <a:schemeClr val="tx1"/>
                </a:solidFill>
              </a:rPr>
              <a:t>що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 err="1" smtClean="0">
                <a:solidFill>
                  <a:schemeClr val="tx1"/>
                </a:solidFill>
              </a:rPr>
              <a:t>насилля</a:t>
            </a:r>
            <a:r>
              <a:rPr lang="ru-RU" sz="3200" b="1" dirty="0" smtClean="0">
                <a:solidFill>
                  <a:schemeClr val="tx1"/>
                </a:solidFill>
              </a:rPr>
              <a:t> не </a:t>
            </a:r>
            <a:r>
              <a:rPr lang="ru-RU" sz="3200" b="1" dirty="0" err="1" smtClean="0">
                <a:solidFill>
                  <a:schemeClr val="tx1"/>
                </a:solidFill>
              </a:rPr>
              <a:t>прийнятне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30722" name="Picture 2" descr="C:\Users\Д\Desktop\Булінг в презентацию\images (10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928935"/>
            <a:ext cx="492922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t"/>
            <a:r>
              <a:rPr lang="ru-RU" sz="3600" dirty="0" err="1" smtClean="0">
                <a:solidFill>
                  <a:schemeClr val="tx1"/>
                </a:solidFill>
              </a:rPr>
              <a:t>Саме</a:t>
            </a:r>
            <a:r>
              <a:rPr lang="ru-RU" sz="3600" dirty="0" smtClean="0">
                <a:solidFill>
                  <a:schemeClr val="tx1"/>
                </a:solidFill>
              </a:rPr>
              <a:t> тому, як </a:t>
            </a:r>
            <a:r>
              <a:rPr lang="ru-RU" sz="3600" dirty="0" err="1" smtClean="0">
                <a:solidFill>
                  <a:schemeClr val="tx1"/>
                </a:solidFill>
              </a:rPr>
              <a:t>тільки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ви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побачили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або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дізналися</a:t>
            </a:r>
            <a:r>
              <a:rPr lang="ru-RU" sz="3600" dirty="0" smtClean="0">
                <a:solidFill>
                  <a:schemeClr val="tx1"/>
                </a:solidFill>
              </a:rPr>
              <a:t> про </a:t>
            </a:r>
            <a:r>
              <a:rPr lang="ru-RU" sz="3600" dirty="0" err="1" smtClean="0">
                <a:solidFill>
                  <a:schemeClr val="tx1"/>
                </a:solidFill>
              </a:rPr>
              <a:t>булінг</a:t>
            </a:r>
            <a:r>
              <a:rPr lang="ru-RU" sz="3600" dirty="0" smtClean="0">
                <a:solidFill>
                  <a:schemeClr val="tx1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002924"/>
          </a:xfrm>
        </p:spPr>
        <p:txBody>
          <a:bodyPr>
            <a:normAutofit fontScale="92500" lnSpcReduction="10000"/>
          </a:bodyPr>
          <a:lstStyle/>
          <a:p>
            <a:pPr fontAlgn="t"/>
            <a:r>
              <a:rPr lang="ru-RU" dirty="0" smtClean="0"/>
              <a:t>1. </a:t>
            </a:r>
            <a:r>
              <a:rPr lang="ru-RU" dirty="0" err="1" smtClean="0"/>
              <a:t>Негайно</a:t>
            </a:r>
            <a:r>
              <a:rPr lang="ru-RU" dirty="0" smtClean="0"/>
              <a:t> </a:t>
            </a:r>
            <a:r>
              <a:rPr lang="ru-RU" dirty="0" err="1" smtClean="0"/>
              <a:t>втручайтесь</a:t>
            </a:r>
            <a:r>
              <a:rPr lang="ru-RU" dirty="0" smtClean="0"/>
              <a:t> та </a:t>
            </a:r>
            <a:r>
              <a:rPr lang="ru-RU" dirty="0" err="1" smtClean="0"/>
              <a:t>зупиняйте</a:t>
            </a:r>
            <a:r>
              <a:rPr lang="ru-RU" dirty="0" smtClean="0"/>
              <a:t> </a:t>
            </a:r>
            <a:r>
              <a:rPr lang="ru-RU" dirty="0" err="1" smtClean="0"/>
              <a:t>насилля</a:t>
            </a:r>
            <a:r>
              <a:rPr lang="ru-RU" dirty="0" smtClean="0"/>
              <a:t> — </a:t>
            </a:r>
            <a:r>
              <a:rPr lang="ru-RU" dirty="0" err="1" smtClean="0"/>
              <a:t>булінг</a:t>
            </a:r>
            <a:r>
              <a:rPr lang="ru-RU" dirty="0" smtClean="0"/>
              <a:t> не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ігнорувати</a:t>
            </a:r>
            <a:r>
              <a:rPr lang="ru-RU" dirty="0" smtClean="0"/>
              <a:t>.</a:t>
            </a:r>
          </a:p>
          <a:p>
            <a:pPr fontAlgn="t"/>
            <a:r>
              <a:rPr lang="ru-RU" dirty="0" smtClean="0"/>
              <a:t>2. </a:t>
            </a:r>
            <a:r>
              <a:rPr lang="ru-RU" dirty="0" err="1" smtClean="0"/>
              <a:t>Зберігайте</a:t>
            </a:r>
            <a:r>
              <a:rPr lang="ru-RU" dirty="0" smtClean="0"/>
              <a:t> </a:t>
            </a:r>
            <a:r>
              <a:rPr lang="ru-RU" dirty="0" err="1" smtClean="0"/>
              <a:t>спокій</a:t>
            </a:r>
            <a:r>
              <a:rPr lang="ru-RU" dirty="0" smtClean="0"/>
              <a:t> та будьте </a:t>
            </a:r>
            <a:r>
              <a:rPr lang="ru-RU" dirty="0" err="1" smtClean="0"/>
              <a:t>делікатними</a:t>
            </a:r>
            <a:r>
              <a:rPr lang="ru-RU" dirty="0" smtClean="0"/>
              <a:t>, не </a:t>
            </a:r>
            <a:r>
              <a:rPr lang="ru-RU" dirty="0" err="1" smtClean="0"/>
              <a:t>примушуйте</a:t>
            </a:r>
            <a:r>
              <a:rPr lang="ru-RU" dirty="0" smtClean="0"/>
              <a:t> </a:t>
            </a:r>
            <a:r>
              <a:rPr lang="ru-RU" dirty="0" err="1" smtClean="0"/>
              <a:t>дітей</a:t>
            </a:r>
            <a:r>
              <a:rPr lang="ru-RU" dirty="0" smtClean="0"/>
              <a:t> </a:t>
            </a:r>
            <a:r>
              <a:rPr lang="ru-RU" dirty="0" err="1" smtClean="0"/>
              <a:t>публічно</a:t>
            </a:r>
            <a:r>
              <a:rPr lang="ru-RU" dirty="0" smtClean="0"/>
              <a:t> </a:t>
            </a:r>
            <a:r>
              <a:rPr lang="ru-RU" dirty="0" err="1" smtClean="0"/>
              <a:t>говорити</a:t>
            </a:r>
            <a:r>
              <a:rPr lang="ru-RU" dirty="0" smtClean="0"/>
              <a:t> на </a:t>
            </a:r>
            <a:r>
              <a:rPr lang="ru-RU" dirty="0" err="1" smtClean="0"/>
              <a:t>важкі</a:t>
            </a:r>
            <a:r>
              <a:rPr lang="ru-RU" dirty="0" smtClean="0"/>
              <a:t> для них теми. </a:t>
            </a:r>
            <a:r>
              <a:rPr lang="ru-RU" dirty="0" err="1" smtClean="0"/>
              <a:t>Краще</a:t>
            </a:r>
            <a:r>
              <a:rPr lang="ru-RU" dirty="0" smtClean="0"/>
              <a:t> вести </a:t>
            </a:r>
            <a:r>
              <a:rPr lang="ru-RU" dirty="0" err="1" smtClean="0"/>
              <a:t>розмову</a:t>
            </a:r>
            <a:r>
              <a:rPr lang="ru-RU" dirty="0" smtClean="0"/>
              <a:t> </a:t>
            </a:r>
            <a:r>
              <a:rPr lang="ru-RU" dirty="0" err="1" smtClean="0"/>
              <a:t>наодинці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в </a:t>
            </a:r>
            <a:r>
              <a:rPr lang="ru-RU" dirty="0" err="1" smtClean="0"/>
              <a:t>малих</a:t>
            </a:r>
            <a:r>
              <a:rPr lang="ru-RU" dirty="0" smtClean="0"/>
              <a:t> </a:t>
            </a:r>
            <a:r>
              <a:rPr lang="ru-RU" dirty="0" err="1" smtClean="0"/>
              <a:t>групах</a:t>
            </a:r>
            <a:r>
              <a:rPr lang="ru-RU" dirty="0" smtClean="0"/>
              <a:t>.</a:t>
            </a:r>
          </a:p>
          <a:p>
            <a:pPr fontAlgn="t"/>
            <a:r>
              <a:rPr lang="ru-RU" dirty="0" smtClean="0"/>
              <a:t>3. </a:t>
            </a:r>
            <a:r>
              <a:rPr lang="ru-RU" dirty="0" err="1" smtClean="0"/>
              <a:t>Уникайте</a:t>
            </a:r>
            <a:r>
              <a:rPr lang="ru-RU" dirty="0" smtClean="0"/>
              <a:t> </a:t>
            </a:r>
            <a:r>
              <a:rPr lang="ru-RU" dirty="0" err="1" smtClean="0"/>
              <a:t>слів</a:t>
            </a:r>
            <a:r>
              <a:rPr lang="ru-RU" dirty="0" smtClean="0"/>
              <a:t> жертва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агресор</a:t>
            </a:r>
            <a:r>
              <a:rPr lang="ru-RU" dirty="0" smtClean="0"/>
              <a:t> —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призводить</a:t>
            </a:r>
            <a:r>
              <a:rPr lang="ru-RU" dirty="0" smtClean="0"/>
              <a:t> до </a:t>
            </a:r>
            <a:r>
              <a:rPr lang="ru-RU" dirty="0" err="1" smtClean="0"/>
              <a:t>стигматизації</a:t>
            </a:r>
            <a:r>
              <a:rPr lang="ru-RU" dirty="0" smtClean="0"/>
              <a:t>.</a:t>
            </a:r>
          </a:p>
          <a:p>
            <a:pPr fontAlgn="t"/>
            <a:r>
              <a:rPr lang="ru-RU" dirty="0" smtClean="0"/>
              <a:t>4. Не </a:t>
            </a:r>
            <a:r>
              <a:rPr lang="ru-RU" dirty="0" err="1" smtClean="0"/>
              <a:t>намагайтеся</a:t>
            </a:r>
            <a:r>
              <a:rPr lang="ru-RU" dirty="0" smtClean="0"/>
              <a:t> </a:t>
            </a:r>
            <a:r>
              <a:rPr lang="ru-RU" dirty="0" err="1" smtClean="0"/>
              <a:t>ставати</a:t>
            </a:r>
            <a:r>
              <a:rPr lang="ru-RU" dirty="0" smtClean="0"/>
              <a:t> на </a:t>
            </a:r>
            <a:r>
              <a:rPr lang="ru-RU" dirty="0" err="1" smtClean="0"/>
              <a:t>чийсь</a:t>
            </a:r>
            <a:r>
              <a:rPr lang="ru-RU" dirty="0" smtClean="0"/>
              <a:t> </a:t>
            </a:r>
            <a:r>
              <a:rPr lang="ru-RU" dirty="0" err="1" smtClean="0"/>
              <a:t>бік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викликати</a:t>
            </a:r>
            <a:r>
              <a:rPr lang="ru-RU" dirty="0" smtClean="0"/>
              <a:t> </a:t>
            </a:r>
            <a:r>
              <a:rPr lang="ru-RU" dirty="0" err="1" smtClean="0"/>
              <a:t>відчуття</a:t>
            </a:r>
            <a:r>
              <a:rPr lang="ru-RU" dirty="0" smtClean="0"/>
              <a:t> </a:t>
            </a:r>
            <a:r>
              <a:rPr lang="ru-RU" dirty="0" err="1" smtClean="0"/>
              <a:t>провини</a:t>
            </a:r>
            <a:r>
              <a:rPr lang="ru-RU" dirty="0" smtClean="0"/>
              <a:t> до того, </a:t>
            </a:r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потерпає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булінгу</a:t>
            </a:r>
            <a:r>
              <a:rPr lang="ru-RU" dirty="0" smtClean="0"/>
              <a:t>. Так </a:t>
            </a:r>
            <a:r>
              <a:rPr lang="ru-RU" dirty="0" err="1" smtClean="0"/>
              <a:t>ви</a:t>
            </a:r>
            <a:r>
              <a:rPr lang="ru-RU" dirty="0" smtClean="0"/>
              <a:t> </a:t>
            </a:r>
            <a:r>
              <a:rPr lang="ru-RU" dirty="0" err="1" smtClean="0"/>
              <a:t>закріплюєте</a:t>
            </a:r>
            <a:r>
              <a:rPr lang="ru-RU" dirty="0" smtClean="0"/>
              <a:t> </a:t>
            </a:r>
            <a:r>
              <a:rPr lang="ru-RU" dirty="0" err="1" smtClean="0"/>
              <a:t>поведінку</a:t>
            </a:r>
            <a:r>
              <a:rPr lang="ru-RU" dirty="0" smtClean="0"/>
              <a:t> </a:t>
            </a:r>
            <a:r>
              <a:rPr lang="ru-RU" dirty="0" err="1" smtClean="0"/>
              <a:t>жертви</a:t>
            </a:r>
            <a:r>
              <a:rPr lang="ru-RU" dirty="0" smtClean="0"/>
              <a:t>.</a:t>
            </a:r>
          </a:p>
          <a:p>
            <a:pPr fontAlgn="t"/>
            <a:r>
              <a:rPr lang="ru-RU" dirty="0" smtClean="0"/>
              <a:t>5. </a:t>
            </a:r>
            <a:r>
              <a:rPr lang="ru-RU" dirty="0" err="1" smtClean="0"/>
              <a:t>Пояснюйте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 smtClean="0"/>
              <a:t>дії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насиллям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чому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необхідно</a:t>
            </a:r>
            <a:r>
              <a:rPr lang="ru-RU" dirty="0" smtClean="0"/>
              <a:t> </a:t>
            </a:r>
            <a:r>
              <a:rPr lang="ru-RU" dirty="0" err="1" smtClean="0"/>
              <a:t>припинити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642918"/>
            <a:ext cx="885828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6. Не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вимагайте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публічних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вибачень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може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загострити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ситуацію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Допоможіть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дітям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зрозуміти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таке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булінг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як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протистояти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йому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безпечно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8.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Спілкуйтеся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дітьми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Прислухайтеся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них. Знайте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їхніх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друзів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запитуйте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про школу,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розумійте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їхні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проблеми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9.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Заохочуйте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дітей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робити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те,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вони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люблять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Інтереси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хобі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можуть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підвищити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довіру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допомогти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дітям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здружитися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попередити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схильність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булінгу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10.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Показуйте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приклад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ставлення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інших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добротою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повагою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До </a:t>
            </a:r>
            <a:r>
              <a:rPr lang="ru-RU" sz="4400" b="1" dirty="0" err="1" smtClean="0">
                <a:solidFill>
                  <a:schemeClr val="tx1"/>
                </a:solidFill>
              </a:rPr>
              <a:t>чого</a:t>
            </a:r>
            <a:r>
              <a:rPr lang="ru-RU" sz="4400" b="1" dirty="0" smtClean="0">
                <a:solidFill>
                  <a:schemeClr val="tx1"/>
                </a:solidFill>
              </a:rPr>
              <a:t> </a:t>
            </a:r>
            <a:r>
              <a:rPr lang="ru-RU" sz="4400" b="1" dirty="0" err="1" smtClean="0">
                <a:solidFill>
                  <a:schemeClr val="tx1"/>
                </a:solidFill>
              </a:rPr>
              <a:t>може</a:t>
            </a:r>
            <a:r>
              <a:rPr lang="ru-RU" sz="4400" b="1" dirty="0" smtClean="0">
                <a:solidFill>
                  <a:schemeClr val="tx1"/>
                </a:solidFill>
              </a:rPr>
              <a:t> </a:t>
            </a:r>
            <a:r>
              <a:rPr lang="ru-RU" sz="4400" b="1" dirty="0" err="1" smtClean="0">
                <a:solidFill>
                  <a:schemeClr val="tx1"/>
                </a:solidFill>
              </a:rPr>
              <a:t>призвести</a:t>
            </a:r>
            <a:r>
              <a:rPr lang="ru-RU" sz="4400" b="1" dirty="0" smtClean="0">
                <a:solidFill>
                  <a:schemeClr val="tx1"/>
                </a:solidFill>
              </a:rPr>
              <a:t> </a:t>
            </a:r>
            <a:r>
              <a:rPr lang="ru-RU" sz="4400" b="1" dirty="0" err="1" smtClean="0">
                <a:solidFill>
                  <a:schemeClr val="tx1"/>
                </a:solidFill>
              </a:rPr>
              <a:t>булінг</a:t>
            </a:r>
            <a:r>
              <a:rPr lang="ru-RU" sz="4400" b="1" dirty="0" smtClean="0">
                <a:solidFill>
                  <a:schemeClr val="tx1"/>
                </a:solidFill>
              </a:rPr>
              <a:t>?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33794" name="Picture 2" descr="C:\Users\Д\Desktop\Булінг в презентацию\images (1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357430"/>
            <a:ext cx="635798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Булінг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впливає</a:t>
            </a:r>
            <a:r>
              <a:rPr lang="ru-RU" dirty="0" smtClean="0">
                <a:solidFill>
                  <a:schemeClr val="tx1"/>
                </a:solidFill>
              </a:rPr>
              <a:t> на </a:t>
            </a:r>
            <a:r>
              <a:rPr lang="ru-RU" dirty="0" err="1" smtClean="0">
                <a:solidFill>
                  <a:schemeClr val="tx1"/>
                </a:solidFill>
              </a:rPr>
              <a:t>всіх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хто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бере</a:t>
            </a:r>
            <a:r>
              <a:rPr lang="ru-RU" dirty="0" smtClean="0">
                <a:solidFill>
                  <a:schemeClr val="tx1"/>
                </a:solidFill>
              </a:rPr>
              <a:t> в </a:t>
            </a:r>
            <a:r>
              <a:rPr lang="ru-RU" dirty="0" err="1" smtClean="0">
                <a:solidFill>
                  <a:schemeClr val="tx1"/>
                </a:solidFill>
              </a:rPr>
              <a:t>ньому</a:t>
            </a:r>
            <a:r>
              <a:rPr lang="ru-RU" dirty="0" smtClean="0">
                <a:solidFill>
                  <a:schemeClr val="tx1"/>
                </a:solidFill>
              </a:rPr>
              <a:t> участь </a:t>
            </a:r>
            <a:r>
              <a:rPr lang="ru-RU" dirty="0" err="1" smtClean="0">
                <a:solidFill>
                  <a:schemeClr val="tx1"/>
                </a:solidFill>
              </a:rPr>
              <a:t>або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спостерігає</a:t>
            </a:r>
            <a:r>
              <a:rPr lang="ru-RU" dirty="0" smtClean="0">
                <a:solidFill>
                  <a:schemeClr val="tx1"/>
                </a:solidFill>
              </a:rPr>
              <a:t>, та </a:t>
            </a:r>
            <a:r>
              <a:rPr lang="ru-RU" dirty="0" err="1" smtClean="0">
                <a:solidFill>
                  <a:schemeClr val="tx1"/>
                </a:solidFill>
              </a:rPr>
              <a:t>має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деструктивні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наслідки</a:t>
            </a:r>
            <a:r>
              <a:rPr lang="ru-RU" dirty="0" smtClean="0">
                <a:solidFill>
                  <a:schemeClr val="tx1"/>
                </a:solidFill>
              </a:rPr>
              <a:t> в </a:t>
            </a:r>
            <a:r>
              <a:rPr lang="ru-RU" dirty="0" err="1" smtClean="0">
                <a:solidFill>
                  <a:schemeClr val="tx1"/>
                </a:solidFill>
              </a:rPr>
              <a:t>майбутньому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житті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4818" name="Picture 2" descr="C:\Users\Д\Desktop\Булінг в презентацию\images (1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000372"/>
            <a:ext cx="5857915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638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b="1" i="1" dirty="0" err="1" smtClean="0">
                <a:solidFill>
                  <a:schemeClr val="tx1"/>
                </a:solidFill>
              </a:rPr>
              <a:t>Булінг</a:t>
            </a:r>
            <a:r>
              <a:rPr lang="ru-RU" b="1" i="1" dirty="0" smtClean="0"/>
              <a:t> (</a:t>
            </a:r>
            <a:r>
              <a:rPr lang="ru-RU" b="1" i="1" dirty="0" err="1" smtClean="0"/>
              <a:t>bullying</a:t>
            </a:r>
            <a:r>
              <a:rPr lang="ru-RU" b="1" i="1" dirty="0" smtClean="0"/>
              <a:t>, </a:t>
            </a:r>
            <a:r>
              <a:rPr lang="ru-RU" b="1" i="1" dirty="0" err="1" smtClean="0"/>
              <a:t>від</a:t>
            </a:r>
            <a:r>
              <a:rPr lang="ru-RU" b="1" i="1" dirty="0" smtClean="0"/>
              <a:t> </a:t>
            </a:r>
            <a:r>
              <a:rPr lang="ru-RU" b="1" i="1" dirty="0" err="1" smtClean="0"/>
              <a:t>анг</a:t>
            </a:r>
            <a:r>
              <a:rPr lang="ru-RU" b="1" i="1" dirty="0" smtClean="0"/>
              <a:t>. </a:t>
            </a:r>
            <a:r>
              <a:rPr lang="ru-RU" b="1" i="1" dirty="0" err="1" smtClean="0"/>
              <a:t>bully</a:t>
            </a:r>
            <a:r>
              <a:rPr lang="ru-RU" b="1" i="1" dirty="0" smtClean="0"/>
              <a:t> — </a:t>
            </a:r>
            <a:r>
              <a:rPr lang="ru-RU" b="1" i="1" dirty="0" err="1" smtClean="0"/>
              <a:t>хуліган</a:t>
            </a:r>
            <a:r>
              <a:rPr lang="ru-RU" b="1" i="1" dirty="0" smtClean="0"/>
              <a:t>, </a:t>
            </a:r>
            <a:r>
              <a:rPr lang="ru-RU" b="1" i="1" dirty="0" err="1" smtClean="0"/>
              <a:t>забіяка</a:t>
            </a:r>
            <a:r>
              <a:rPr lang="ru-RU" b="1" i="1" dirty="0" smtClean="0"/>
              <a:t>, </a:t>
            </a:r>
            <a:r>
              <a:rPr lang="ru-RU" b="1" i="1" dirty="0" err="1" smtClean="0"/>
              <a:t>задирака</a:t>
            </a:r>
            <a:r>
              <a:rPr lang="ru-RU" b="1" i="1" dirty="0" smtClean="0"/>
              <a:t>, </a:t>
            </a:r>
            <a:r>
              <a:rPr lang="ru-RU" b="1" i="1" dirty="0" err="1" smtClean="0"/>
              <a:t>грубіян</a:t>
            </a:r>
            <a:r>
              <a:rPr lang="ru-RU" b="1" i="1" dirty="0" smtClean="0"/>
              <a:t>, насильник)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4002792"/>
          </a:xfrm>
        </p:spPr>
        <p:txBody>
          <a:bodyPr>
            <a:normAutofit/>
          </a:bodyPr>
          <a:lstStyle/>
          <a:p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утиск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дискримінація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цькування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. Цей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термін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означає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тривалий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свідомого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жорстокого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фізичного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психічного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боку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іншої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хто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піддаються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булінгу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втрачають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відчуття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емоційної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фізичної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безпеки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довіри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місця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якому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перебувати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щодня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відчувають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безпорадність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страх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постійної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загрози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Булінг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провокує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тривожні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депресивні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розлади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пригнічує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імунітет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підвищує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вразливість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різних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захворювань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втрачають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повагу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себе. Страхи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невпевненість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руйнують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здатність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формування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підтримки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стосунків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однолітками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призводить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відчуття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самотності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втрачають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інтерес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різних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форм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активності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можуть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нормально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навчатися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деяких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випадках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можна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простежити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зв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язок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між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потерпанням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булінгу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розладами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харчуванням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анорексії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булімії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),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емоційної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сфери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депресіями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суїцидальною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поведінкою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58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58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58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хто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булять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частіше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інших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потрапляють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ситуації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де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проявляється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насилля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порушуються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закони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частіше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беруть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участь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бійках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причетні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вандалізмі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залучаються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ранніх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статевих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стосунків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досвід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вживання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алкоголю 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наркотичних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речовин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Proxima Nova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Ті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хто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вимушені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спостерігати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часто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страждають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відчуття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безпорадності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етичного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конфлікту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втрутитись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ситуацію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булінгу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ж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залишитись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осторонь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потерпають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депресивних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станів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перезбудження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намагаються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менше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відвідувати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roxima Nova" charset="0"/>
                <a:ea typeface="Times New Roman" pitchFamily="18" charset="0"/>
                <a:cs typeface="Times New Roman" pitchFamily="18" charset="0"/>
              </a:rPr>
              <a:t> школу.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78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78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8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78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t"/>
            <a:r>
              <a:rPr lang="uk-UA" dirty="0" smtClean="0">
                <a:solidFill>
                  <a:schemeClr val="tx1"/>
                </a:solidFill>
              </a:rPr>
              <a:t>Сподіваємося, що знання цієї інформації </a:t>
            </a:r>
            <a:r>
              <a:rPr lang="uk-UA" dirty="0" err="1" smtClean="0">
                <a:solidFill>
                  <a:schemeClr val="tx1"/>
                </a:solidFill>
              </a:rPr>
              <a:t>доможе</a:t>
            </a:r>
            <a:r>
              <a:rPr lang="uk-UA" dirty="0" smtClean="0">
                <a:solidFill>
                  <a:schemeClr val="tx1"/>
                </a:solidFill>
              </a:rPr>
              <a:t> Вашій родині уникнути БУЛІНГУ!!!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8914" name="Picture 2" descr="C:\Users\Д\Desktop\Булінг в презентацию\images (1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357430"/>
            <a:ext cx="5500725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Причин — </a:t>
            </a:r>
            <a:r>
              <a:rPr lang="ru-RU" dirty="0" err="1" smtClean="0">
                <a:solidFill>
                  <a:schemeClr val="tx1"/>
                </a:solidFill>
              </a:rPr>
              <a:t>безліч</a:t>
            </a:r>
            <a:r>
              <a:rPr lang="ru-RU" dirty="0" smtClean="0">
                <a:solidFill>
                  <a:schemeClr val="tx1"/>
                </a:solidFill>
              </a:rPr>
              <a:t>, а жертвою </a:t>
            </a:r>
            <a:r>
              <a:rPr lang="ru-RU" dirty="0" err="1" smtClean="0">
                <a:solidFill>
                  <a:schemeClr val="tx1"/>
                </a:solidFill>
              </a:rPr>
              <a:t>може</a:t>
            </a:r>
            <a:r>
              <a:rPr lang="ru-RU" dirty="0" smtClean="0">
                <a:solidFill>
                  <a:schemeClr val="tx1"/>
                </a:solidFill>
              </a:rPr>
              <a:t> стати </a:t>
            </a:r>
            <a:r>
              <a:rPr lang="ru-RU" dirty="0" err="1" smtClean="0">
                <a:solidFill>
                  <a:schemeClr val="tx1"/>
                </a:solidFill>
              </a:rPr>
              <a:t>кожен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хто</a:t>
            </a:r>
            <a:r>
              <a:rPr lang="ru-RU" dirty="0" smtClean="0">
                <a:solidFill>
                  <a:schemeClr val="tx1"/>
                </a:solidFill>
              </a:rPr>
              <a:t> не </a:t>
            </a:r>
            <a:r>
              <a:rPr lang="ru-RU" dirty="0" err="1" smtClean="0">
                <a:solidFill>
                  <a:schemeClr val="tx1"/>
                </a:solidFill>
              </a:rPr>
              <a:t>вписався</a:t>
            </a:r>
            <a:r>
              <a:rPr lang="ru-RU" dirty="0" smtClean="0">
                <a:solidFill>
                  <a:schemeClr val="tx1"/>
                </a:solidFill>
              </a:rPr>
              <a:t> у рамки того </a:t>
            </a:r>
            <a:r>
              <a:rPr lang="ru-RU" dirty="0" err="1" smtClean="0">
                <a:solidFill>
                  <a:schemeClr val="tx1"/>
                </a:solidFill>
              </a:rPr>
              <a:t>чи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іншого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колективу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Д\Desktop\Булінг в презентацию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643182"/>
            <a:ext cx="7072362" cy="357189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Форми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шкільного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булінгу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можуть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 бути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різними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: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haroni" pitchFamily="2" charset="-79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1500174"/>
            <a:ext cx="9144000" cy="5632311"/>
          </a:xfrm>
          <a:prstGeom prst="rect">
            <a:avLst/>
          </a:prstGeom>
          <a:ln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систематичні кепкування з будь-якого приводу (від національності до зовнішнього вигляду дитини);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фізичні і психічні приниження;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різного виду знущання;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бойкот та ігнорування;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псування особистих речей;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кібербулінг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, тобто знущання з використанням електронних засобів комунікації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/>
              <a:t>Зазвичай</a:t>
            </a:r>
            <a:r>
              <a:rPr lang="ru-RU" sz="2800" b="1" dirty="0"/>
              <a:t> </a:t>
            </a:r>
            <a:r>
              <a:rPr lang="ru-RU" sz="2800" b="1" dirty="0" err="1"/>
              <a:t>об'єктом</a:t>
            </a:r>
            <a:r>
              <a:rPr lang="ru-RU" sz="2800" b="1" dirty="0"/>
              <a:t> </a:t>
            </a:r>
            <a:r>
              <a:rPr lang="ru-RU" sz="2800" b="1" dirty="0" err="1"/>
              <a:t>знущань</a:t>
            </a:r>
            <a:r>
              <a:rPr lang="ru-RU" sz="2800" b="1" dirty="0"/>
              <a:t> (жертвою) </a:t>
            </a:r>
            <a:r>
              <a:rPr lang="ru-RU" sz="2800" b="1" dirty="0" err="1"/>
              <a:t>булінґу</a:t>
            </a:r>
            <a:r>
              <a:rPr lang="ru-RU" sz="2800" b="1" dirty="0"/>
              <a:t> </a:t>
            </a:r>
            <a:r>
              <a:rPr lang="ru-RU" sz="2800" b="1" dirty="0" err="1"/>
              <a:t>вибирають</a:t>
            </a:r>
            <a:r>
              <a:rPr lang="ru-RU" sz="2800" b="1" dirty="0"/>
              <a:t> тих, у кого </a:t>
            </a:r>
            <a:r>
              <a:rPr lang="ru-RU" sz="2800" b="1" dirty="0" err="1"/>
              <a:t>є</a:t>
            </a:r>
            <a:r>
              <a:rPr lang="ru-RU" sz="2800" b="1" dirty="0"/>
              <a:t> </a:t>
            </a:r>
            <a:r>
              <a:rPr lang="ru-RU" sz="2800" b="1" dirty="0" err="1"/>
              <a:t>дещо</a:t>
            </a:r>
            <a:r>
              <a:rPr lang="ru-RU" sz="2800" b="1" dirty="0"/>
              <a:t> </a:t>
            </a:r>
            <a:r>
              <a:rPr lang="ru-RU" sz="2800" b="1" dirty="0" err="1"/>
              <a:t>відмінне</a:t>
            </a:r>
            <a:r>
              <a:rPr lang="ru-RU" sz="2800" b="1" dirty="0"/>
              <a:t> </a:t>
            </a:r>
            <a:r>
              <a:rPr lang="ru-RU" sz="2800" b="1" dirty="0" err="1"/>
              <a:t>від</a:t>
            </a:r>
            <a:r>
              <a:rPr lang="ru-RU" sz="2800" b="1" dirty="0"/>
              <a:t> </a:t>
            </a:r>
            <a:r>
              <a:rPr lang="ru-RU" sz="2800" b="1" dirty="0" err="1"/>
              <a:t>однолітків</a:t>
            </a:r>
            <a:r>
              <a:rPr lang="ru-RU" sz="2800" b="1" dirty="0"/>
              <a:t>. </a:t>
            </a:r>
            <a:r>
              <a:rPr lang="ru-RU" sz="2800" b="1" dirty="0" err="1"/>
              <a:t>Відмінність</a:t>
            </a:r>
            <a:r>
              <a:rPr lang="ru-RU" sz="2800" b="1" dirty="0"/>
              <a:t> </a:t>
            </a:r>
            <a:r>
              <a:rPr lang="ru-RU" sz="2800" b="1" dirty="0" err="1"/>
              <a:t>може</a:t>
            </a:r>
            <a:r>
              <a:rPr lang="ru-RU" sz="2800" b="1" dirty="0"/>
              <a:t> бути </a:t>
            </a:r>
            <a:r>
              <a:rPr lang="ru-RU" sz="2800" b="1" dirty="0" err="1"/>
              <a:t>будь-якою</a:t>
            </a:r>
            <a:r>
              <a:rPr lang="ru-RU" sz="2800" b="1" dirty="0"/>
              <a:t>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1857364"/>
            <a:ext cx="44291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особливості</a:t>
            </a:r>
            <a:r>
              <a:rPr lang="ru-RU" sz="2800" dirty="0" smtClean="0"/>
              <a:t> </a:t>
            </a:r>
            <a:r>
              <a:rPr lang="ru-RU" sz="2800" dirty="0" err="1"/>
              <a:t>зовнішності</a:t>
            </a:r>
            <a:r>
              <a:rPr lang="ru-RU" sz="2800" dirty="0"/>
              <a:t>;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2214554"/>
            <a:ext cx="365035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/>
              <a:t>манера </a:t>
            </a:r>
            <a:r>
              <a:rPr lang="ru-RU" sz="2800" dirty="0" err="1"/>
              <a:t>спілкування</a:t>
            </a:r>
            <a:r>
              <a:rPr lang="ru-RU" sz="2800" dirty="0" smtClean="0"/>
              <a:t>,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err="1"/>
              <a:t>поведінки</a:t>
            </a:r>
            <a:r>
              <a:rPr lang="ru-RU" sz="2800" dirty="0"/>
              <a:t>;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071810"/>
            <a:ext cx="4390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/>
              <a:t>незвичайне</a:t>
            </a:r>
            <a:r>
              <a:rPr lang="ru-RU" sz="2800" dirty="0"/>
              <a:t> </a:t>
            </a:r>
            <a:r>
              <a:rPr lang="ru-RU" sz="2800" dirty="0" err="1"/>
              <a:t>захоплення</a:t>
            </a:r>
            <a:r>
              <a:rPr lang="ru-RU" sz="2800" dirty="0"/>
              <a:t>;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357826"/>
            <a:ext cx="34727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с</a:t>
            </a:r>
            <a:r>
              <a:rPr lang="ru-RU" sz="2800" dirty="0" err="1" smtClean="0"/>
              <a:t>оціальний</a:t>
            </a:r>
            <a:r>
              <a:rPr lang="ru-RU" sz="2800" dirty="0" smtClean="0"/>
              <a:t> статус</a:t>
            </a:r>
            <a:r>
              <a:rPr lang="ru-RU" sz="2800" dirty="0"/>
              <a:t>,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903893"/>
            <a:ext cx="38298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національність</a:t>
            </a:r>
            <a:r>
              <a:rPr lang="ru-RU" sz="2800" dirty="0" smtClean="0"/>
              <a:t>,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err="1"/>
              <a:t>релігійна</a:t>
            </a:r>
            <a:r>
              <a:rPr lang="ru-RU" sz="2800" dirty="0"/>
              <a:t> </a:t>
            </a:r>
            <a:r>
              <a:rPr lang="ru-RU" sz="2800" dirty="0" err="1"/>
              <a:t>належність</a:t>
            </a:r>
            <a:endParaRPr lang="ru-RU" sz="2800" dirty="0"/>
          </a:p>
        </p:txBody>
      </p:sp>
      <p:pic>
        <p:nvPicPr>
          <p:cNvPr id="19459" name="Picture 3" descr="C:\Users\Д\Desktop\Булінг в презентацию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3786214" cy="3343600"/>
          </a:xfrm>
          <a:prstGeom prst="rect">
            <a:avLst/>
          </a:prstGeom>
          <a:noFill/>
        </p:spPr>
      </p:pic>
      <p:pic>
        <p:nvPicPr>
          <p:cNvPr id="19460" name="Picture 4" descr="C:\Users\Д\Desktop\Булінг в презентацию\images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14728"/>
            <a:ext cx="4643438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857232"/>
            <a:ext cx="65722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/>
              <a:t>Жертви</a:t>
            </a:r>
            <a:r>
              <a:rPr lang="ru-RU" sz="3200" b="1" dirty="0"/>
              <a:t> </a:t>
            </a:r>
            <a:r>
              <a:rPr lang="ru-RU" sz="3200" b="1" dirty="0" err="1"/>
              <a:t>булінґу</a:t>
            </a:r>
            <a:r>
              <a:rPr lang="ru-RU" sz="3200" b="1" dirty="0"/>
              <a:t> </a:t>
            </a:r>
            <a:r>
              <a:rPr lang="ru-RU" sz="3200" b="1" dirty="0" err="1"/>
              <a:t>переживають</a:t>
            </a:r>
            <a:r>
              <a:rPr lang="ru-RU" sz="3200" b="1" dirty="0"/>
              <a:t> </a:t>
            </a:r>
            <a:r>
              <a:rPr lang="ru-RU" sz="3200" b="1" dirty="0" err="1"/>
              <a:t>важкі</a:t>
            </a:r>
            <a:r>
              <a:rPr lang="ru-RU" sz="3200" b="1" dirty="0"/>
              <a:t> </a:t>
            </a:r>
            <a:r>
              <a:rPr lang="ru-RU" sz="3200" b="1" dirty="0" err="1"/>
              <a:t>емоції</a:t>
            </a:r>
            <a:r>
              <a:rPr lang="ru-RU" sz="3200" b="1" dirty="0"/>
              <a:t> – </a:t>
            </a:r>
            <a:r>
              <a:rPr lang="ru-RU" sz="3200" b="1" dirty="0" err="1"/>
              <a:t>почуття</a:t>
            </a:r>
            <a:r>
              <a:rPr lang="ru-RU" sz="3200" b="1" dirty="0"/>
              <a:t> </a:t>
            </a:r>
            <a:r>
              <a:rPr lang="ru-RU" sz="3200" b="1" dirty="0" err="1"/>
              <a:t>приниження</a:t>
            </a:r>
            <a:r>
              <a:rPr lang="ru-RU" sz="3200" b="1" dirty="0"/>
              <a:t> </a:t>
            </a:r>
            <a:r>
              <a:rPr lang="ru-RU" sz="3200" b="1" dirty="0" err="1"/>
              <a:t>і</a:t>
            </a:r>
            <a:r>
              <a:rPr lang="ru-RU" sz="3200" b="1" dirty="0"/>
              <a:t> сором, страх, </a:t>
            </a:r>
            <a:r>
              <a:rPr lang="ru-RU" sz="3200" b="1" dirty="0" err="1"/>
              <a:t>розпач</a:t>
            </a:r>
            <a:r>
              <a:rPr lang="ru-RU" sz="3200" b="1" dirty="0"/>
              <a:t> </a:t>
            </a:r>
            <a:r>
              <a:rPr lang="ru-RU" sz="3200" b="1" dirty="0" err="1"/>
              <a:t>і</a:t>
            </a:r>
            <a:r>
              <a:rPr lang="ru-RU" sz="3200" b="1" dirty="0"/>
              <a:t> </a:t>
            </a:r>
            <a:r>
              <a:rPr lang="ru-RU" sz="3200" b="1" dirty="0" err="1"/>
              <a:t>злість</a:t>
            </a:r>
            <a:r>
              <a:rPr lang="ru-RU" sz="3200" b="1" dirty="0"/>
              <a:t>. </a:t>
            </a:r>
          </a:p>
        </p:txBody>
      </p:sp>
      <p:pic>
        <p:nvPicPr>
          <p:cNvPr id="20482" name="Picture 2" descr="C:\Users\Д\Desktop\Булінг в презентацию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000372"/>
            <a:ext cx="500066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Булінґ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вкрай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негативно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впливає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соціалізацію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жертви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спричиняючи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1785926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неадекватне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сприймання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себе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занижену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самооцінку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комплекс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неповноцінності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беззахисність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5500702"/>
            <a:ext cx="892971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негативне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сприймання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одноліткі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відсторонення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спілкування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самотність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прогули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школі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2928934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негативне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сприймання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однолітків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відсторонення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спілкування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самотність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прогули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школі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3929066"/>
            <a:ext cx="87160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девіантну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поведінку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схильність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правопорушень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суїцидальні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наміри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формування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алкогольної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тютюнової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наркотичної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залежності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6" grpId="0"/>
      <p:bldP spid="21507" grpId="0"/>
      <p:bldP spid="21508" grpId="0"/>
      <p:bldP spid="215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954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Як </a:t>
            </a:r>
            <a:r>
              <a:rPr lang="ru-RU" b="1" dirty="0" err="1" smtClean="0">
                <a:solidFill>
                  <a:schemeClr val="tx1"/>
                </a:solidFill>
              </a:rPr>
              <a:t>розпізнати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що</a:t>
            </a:r>
            <a:r>
              <a:rPr lang="ru-RU" b="1" dirty="0" smtClean="0">
                <a:solidFill>
                  <a:schemeClr val="tx1"/>
                </a:solidFill>
              </a:rPr>
              <a:t> ваша </a:t>
            </a:r>
            <a:r>
              <a:rPr lang="ru-RU" b="1" dirty="0" err="1" smtClean="0">
                <a:solidFill>
                  <a:schemeClr val="tx1"/>
                </a:solidFill>
              </a:rPr>
              <a:t>дитина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піддається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булінгу</a:t>
            </a:r>
            <a:r>
              <a:rPr lang="ru-RU" b="1" dirty="0" smtClean="0">
                <a:solidFill>
                  <a:schemeClr val="tx1"/>
                </a:solidFill>
              </a:rPr>
              <a:t>?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3554" name="Picture 2" descr="C:\Users\Д\Desktop\Булінг в презентацию\MaspethMartialArts_Stop_Bullying_Kid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66875" y="2282825"/>
            <a:ext cx="5810250" cy="425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2990"/>
          </a:xfrm>
        </p:spPr>
        <p:txBody>
          <a:bodyPr>
            <a:normAutofit/>
          </a:bodyPr>
          <a:lstStyle/>
          <a:p>
            <a:pPr fontAlgn="t"/>
            <a:r>
              <a:rPr lang="ru-RU" dirty="0" smtClean="0"/>
              <a:t>1. У </a:t>
            </a:r>
            <a:r>
              <a:rPr lang="ru-RU" dirty="0" err="1" smtClean="0"/>
              <a:t>дитини</a:t>
            </a:r>
            <a:r>
              <a:rPr lang="ru-RU" dirty="0" smtClean="0"/>
              <a:t> мало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взагалі</a:t>
            </a:r>
            <a:r>
              <a:rPr lang="ru-RU" dirty="0" smtClean="0"/>
              <a:t> </a:t>
            </a:r>
            <a:r>
              <a:rPr lang="ru-RU" dirty="0" err="1" smtClean="0"/>
              <a:t>немає</a:t>
            </a:r>
            <a:r>
              <a:rPr lang="ru-RU" dirty="0" smtClean="0"/>
              <a:t> </a:t>
            </a:r>
            <a:r>
              <a:rPr lang="ru-RU" dirty="0" err="1" smtClean="0"/>
              <a:t>друзів</a:t>
            </a:r>
            <a:r>
              <a:rPr lang="ru-RU" dirty="0" smtClean="0"/>
              <a:t>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якими</a:t>
            </a:r>
            <a:r>
              <a:rPr lang="ru-RU" dirty="0" smtClean="0"/>
              <a:t> вона проводить час.</a:t>
            </a:r>
          </a:p>
          <a:p>
            <a:pPr fontAlgn="t"/>
            <a:r>
              <a:rPr lang="ru-RU" dirty="0" smtClean="0"/>
              <a:t>2. </a:t>
            </a:r>
            <a:r>
              <a:rPr lang="ru-RU" dirty="0" err="1" smtClean="0"/>
              <a:t>Боїться</a:t>
            </a:r>
            <a:r>
              <a:rPr lang="ru-RU" dirty="0" smtClean="0"/>
              <a:t> </a:t>
            </a:r>
            <a:r>
              <a:rPr lang="ru-RU" dirty="0" err="1" smtClean="0"/>
              <a:t>ходити</a:t>
            </a:r>
            <a:r>
              <a:rPr lang="ru-RU" dirty="0" smtClean="0"/>
              <a:t> до </a:t>
            </a:r>
            <a:r>
              <a:rPr lang="ru-RU" dirty="0" err="1" smtClean="0"/>
              <a:t>школи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брати</a:t>
            </a:r>
            <a:r>
              <a:rPr lang="ru-RU" dirty="0" smtClean="0"/>
              <a:t> участь у заходах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однолітками</a:t>
            </a:r>
            <a:r>
              <a:rPr lang="ru-RU" dirty="0" smtClean="0"/>
              <a:t> (</a:t>
            </a:r>
            <a:r>
              <a:rPr lang="ru-RU" dirty="0" err="1" smtClean="0"/>
              <a:t>гуртки</a:t>
            </a:r>
            <a:r>
              <a:rPr lang="ru-RU" dirty="0" smtClean="0"/>
              <a:t>, спорт).</a:t>
            </a:r>
          </a:p>
          <a:p>
            <a:pPr fontAlgn="t"/>
            <a:r>
              <a:rPr lang="ru-RU" dirty="0" smtClean="0"/>
              <a:t>3. Ходить до </a:t>
            </a:r>
            <a:r>
              <a:rPr lang="ru-RU" dirty="0" err="1" smtClean="0"/>
              <a:t>школи</a:t>
            </a:r>
            <a:r>
              <a:rPr lang="ru-RU" dirty="0" smtClean="0"/>
              <a:t> </a:t>
            </a:r>
            <a:r>
              <a:rPr lang="ru-RU" dirty="0" err="1" smtClean="0"/>
              <a:t>довгим</a:t>
            </a:r>
            <a:r>
              <a:rPr lang="ru-RU" dirty="0" smtClean="0"/>
              <a:t> «</a:t>
            </a:r>
            <a:r>
              <a:rPr lang="ru-RU" dirty="0" err="1" smtClean="0"/>
              <a:t>нелогічним</a:t>
            </a:r>
            <a:r>
              <a:rPr lang="ru-RU" dirty="0" smtClean="0"/>
              <a:t>» шляхом.</a:t>
            </a:r>
          </a:p>
          <a:p>
            <a:pPr fontAlgn="t"/>
            <a:r>
              <a:rPr lang="ru-RU" dirty="0" smtClean="0"/>
              <a:t>4. </a:t>
            </a:r>
            <a:r>
              <a:rPr lang="ru-RU" dirty="0" err="1" smtClean="0"/>
              <a:t>Втрачає</a:t>
            </a:r>
            <a:r>
              <a:rPr lang="ru-RU" dirty="0" smtClean="0"/>
              <a:t> </a:t>
            </a:r>
            <a:r>
              <a:rPr lang="ru-RU" dirty="0" err="1" smtClean="0"/>
              <a:t>інтерес</a:t>
            </a:r>
            <a:r>
              <a:rPr lang="ru-RU" dirty="0" smtClean="0"/>
              <a:t> до </a:t>
            </a:r>
            <a:r>
              <a:rPr lang="ru-RU" dirty="0" err="1" smtClean="0"/>
              <a:t>навчання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раптом</a:t>
            </a:r>
            <a:r>
              <a:rPr lang="ru-RU" dirty="0" smtClean="0"/>
              <a:t> </a:t>
            </a:r>
            <a:r>
              <a:rPr lang="ru-RU" dirty="0" err="1" smtClean="0"/>
              <a:t>починає</a:t>
            </a:r>
            <a:r>
              <a:rPr lang="ru-RU" dirty="0" smtClean="0"/>
              <a:t> погано </a:t>
            </a:r>
            <a:r>
              <a:rPr lang="ru-RU" dirty="0" err="1" smtClean="0"/>
              <a:t>вчитися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5. Приходить </a:t>
            </a:r>
            <a:r>
              <a:rPr lang="ru-RU" dirty="0" err="1" smtClean="0"/>
              <a:t>додому</a:t>
            </a:r>
            <a:r>
              <a:rPr lang="ru-RU" dirty="0" smtClean="0"/>
              <a:t> </a:t>
            </a:r>
            <a:r>
              <a:rPr lang="ru-RU" dirty="0" err="1" smtClean="0"/>
              <a:t>сумна</a:t>
            </a:r>
            <a:r>
              <a:rPr lang="ru-RU" dirty="0" smtClean="0"/>
              <a:t>, </a:t>
            </a:r>
            <a:r>
              <a:rPr lang="ru-RU" dirty="0" err="1" smtClean="0"/>
              <a:t>похмура</a:t>
            </a:r>
            <a:r>
              <a:rPr lang="ru-RU" dirty="0" smtClean="0"/>
              <a:t>,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сльозами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1041</Words>
  <Application>Microsoft Office PowerPoint</Application>
  <PresentationFormat>Экран (4:3)</PresentationFormat>
  <Paragraphs>81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Стоп булінг</vt:lpstr>
      <vt:lpstr>Булінг (bullying, від анг. bully — хуліган, забіяка, задирака, грубіян, насильник) </vt:lpstr>
      <vt:lpstr>Причин — безліч, а жертвою може стати кожен, хто не вписався у рамки того чи іншого колективу</vt:lpstr>
      <vt:lpstr>Слайд 4</vt:lpstr>
      <vt:lpstr>Слайд 5</vt:lpstr>
      <vt:lpstr>Слайд 6</vt:lpstr>
      <vt:lpstr>Слайд 7</vt:lpstr>
      <vt:lpstr>Як розпізнати, що ваша дитина піддається булінгу? </vt:lpstr>
      <vt:lpstr>Слайд 9</vt:lpstr>
      <vt:lpstr>6. Постійно відмовляється йти до школи, посилаючись на головний біль, біль у животі, погане самопочуття. 7. Має розлади сну або часті погані сни. 8. Втрачає апетит, проявляє тривожність, страждає від низької самооцінки. 9. Якщо дитину шантажують у школі, вона може почати просити додаткові гроші на кишенькові витрати, щоб відкупитися від агресора. </vt:lpstr>
      <vt:lpstr>Як допомогти дитині, якщо вона піддається булінгу? </vt:lpstr>
      <vt:lpstr>Слайд 12</vt:lpstr>
      <vt:lpstr>Слайд 13</vt:lpstr>
      <vt:lpstr>Як батькам і школі запобігти булінгу?</vt:lpstr>
      <vt:lpstr>Швидка та доречна реакція дорослих (батьків і вчителів) на ситуацію булінгу повертає дітям відчуття безпеки та захищеності, демонструє, що насилля не прийнятне</vt:lpstr>
      <vt:lpstr>Саме тому, як тільки ви побачили або дізналися про булінг:   </vt:lpstr>
      <vt:lpstr>Слайд 17</vt:lpstr>
      <vt:lpstr>До чого може призвести булінг?</vt:lpstr>
      <vt:lpstr>Булінг впливає на всіх, хто бере в ньому участь або спостерігає, та має деструктивні наслідки в майбутньому житті. </vt:lpstr>
      <vt:lpstr>Слайд 20</vt:lpstr>
      <vt:lpstr>Слайд 21</vt:lpstr>
      <vt:lpstr>Сподіваємося, що знання цієї інформації доможе Вашій родині уникнути БУЛІНГУ!!!  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Стоп булінг</dc:title>
  <dc:creator>Д</dc:creator>
  <cp:lastModifiedBy>Д</cp:lastModifiedBy>
  <cp:revision>21</cp:revision>
  <dcterms:created xsi:type="dcterms:W3CDTF">2019-02-05T17:37:24Z</dcterms:created>
  <dcterms:modified xsi:type="dcterms:W3CDTF">2019-02-05T19:40:34Z</dcterms:modified>
</cp:coreProperties>
</file>