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9" r:id="rId29"/>
    <p:sldId id="291" r:id="rId30"/>
    <p:sldId id="292" r:id="rId3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EDB75DF6-C979-4817-A532-A77BC8846CFA}">
  <a:tblStyle styleId="{EDB75DF6-C979-4817-A532-A77BC8846CFA}"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18" d="100"/>
          <a:sy n="118" d="100"/>
        </p:scale>
        <p:origin x="-1434" y="1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99166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6" name="Google Shape;196;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4" name="Google Shape;214;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5" name="Google Shape;225;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5" name="Google Shape;235;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5" name="Google Shape;245;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5" name="Google Shape;255;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2" name="Google Shape;262;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8" name="Google Shape;268;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0" name="Google Shape;280;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0" name="Google Shape;290;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0" name="Google Shape;300;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0" name="Google Shape;310;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3" name="Google Shape;323;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3" name="Google Shape;333;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2" name="Google Shape;342;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3" name="Google Shape;353;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3" name="Google Shape;363;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24" name="Google Shape;424;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7" name="Google Shape;437;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4"/>
        <p:cNvGrpSpPr/>
        <p:nvPr/>
      </p:nvGrpSpPr>
      <p:grpSpPr>
        <a:xfrm>
          <a:off x="0" y="0"/>
          <a:ext cx="0" cy="0"/>
          <a:chOff x="0" y="0"/>
          <a:chExt cx="0" cy="0"/>
        </a:xfrm>
      </p:grpSpPr>
      <p:sp>
        <p:nvSpPr>
          <p:cNvPr id="445" name="Google Shape;445;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6" name="Google Shape;446;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6" name="Google Shape;14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4" name="Google Shape;164;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7" name="Google Shape;177;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5" name="Google Shape;185;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итульный слайд"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4" name="Google Shape;14;p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17"/>
        <p:cNvGrpSpPr/>
        <p:nvPr/>
      </p:nvGrpSpPr>
      <p:grpSpPr>
        <a:xfrm>
          <a:off x="0" y="0"/>
          <a:ext cx="0" cy="0"/>
          <a:chOff x="0" y="0"/>
          <a:chExt cx="0" cy="0"/>
        </a:xfrm>
      </p:grpSpPr>
      <p:sp>
        <p:nvSpPr>
          <p:cNvPr id="18" name="Google Shape;18;p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6"/>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7"/>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Рисунок с подписью"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1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uk-U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uk-U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about:blank"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25.jpg"/></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about:blank"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2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3.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p:nvPr/>
        </p:nvSpPr>
        <p:spPr>
          <a:xfrm>
            <a:off x="422030" y="71414"/>
            <a:ext cx="8229600" cy="1828800"/>
          </a:xfrm>
          <a:prstGeom prst="rect">
            <a:avLst/>
          </a:prstGeom>
        </p:spPr>
        <p:txBody>
          <a:bodyPr>
            <a:prstTxWarp prst="textPlain">
              <a:avLst/>
            </a:prstTxWarp>
          </a:bodyPr>
          <a:lstStyle/>
          <a:p>
            <a:pPr lvl="0" algn="ctr"/>
            <a:r>
              <a:rPr b="0" i="0">
                <a:ln w="9525" cap="flat" cmpd="sng">
                  <a:solidFill>
                    <a:srgbClr val="FF0000"/>
                  </a:solidFill>
                  <a:prstDash val="solid"/>
                  <a:round/>
                  <a:headEnd type="none" w="sm" len="sm"/>
                  <a:tailEnd type="none" w="sm" len="sm"/>
                </a:ln>
                <a:solidFill>
                  <a:srgbClr val="FF0000"/>
                </a:solidFill>
                <a:latin typeface="Impact"/>
              </a:rPr>
              <a:t>Пожежна  безпека</a:t>
            </a:r>
          </a:p>
        </p:txBody>
      </p:sp>
      <p:pic>
        <p:nvPicPr>
          <p:cNvPr id="85" name="Google Shape;85;p13"/>
          <p:cNvPicPr preferRelativeResize="0"/>
          <p:nvPr/>
        </p:nvPicPr>
        <p:blipFill rotWithShape="1">
          <a:blip r:embed="rId3">
            <a:alphaModFix/>
          </a:blip>
          <a:srcRect/>
          <a:stretch/>
        </p:blipFill>
        <p:spPr>
          <a:xfrm>
            <a:off x="142877" y="1944413"/>
            <a:ext cx="8858279" cy="4913612"/>
          </a:xfrm>
          <a:prstGeom prst="roundRect">
            <a:avLst>
              <a:gd name="adj" fmla="val 8594"/>
            </a:avLst>
          </a:prstGeom>
          <a:solidFill>
            <a:srgbClr val="ECECEC"/>
          </a:solidFill>
          <a:ln>
            <a:noFill/>
          </a:ln>
          <a:effectLst>
            <a:reflection stA="38000" endPos="28000" dist="5000" dir="5400000" sy="-100000" algn="bl" rotWithShape="0"/>
          </a:effectLst>
        </p:spPr>
      </p:pic>
      <p:sp>
        <p:nvSpPr>
          <p:cNvPr id="86" name="Google Shape;86;p13"/>
          <p:cNvSpPr/>
          <p:nvPr/>
        </p:nvSpPr>
        <p:spPr>
          <a:xfrm>
            <a:off x="357158" y="5372120"/>
            <a:ext cx="8429684" cy="914400"/>
          </a:xfrm>
          <a:prstGeom prst="roundRect">
            <a:avLst>
              <a:gd name="adj" fmla="val 16667"/>
            </a:avLst>
          </a:prstGeom>
          <a:solidFill>
            <a:srgbClr val="F0D6EB"/>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3600" b="1" i="0" u="none" strike="noStrike" cap="none">
                <a:solidFill>
                  <a:srgbClr val="2A2928"/>
                </a:solidFill>
                <a:latin typeface="Times New Roman"/>
                <a:ea typeface="Times New Roman"/>
                <a:cs typeface="Times New Roman"/>
                <a:sym typeface="Times New Roman"/>
              </a:rPr>
              <a:t>Правила  пожежної безпеки в Україні</a:t>
            </a:r>
            <a:endParaRPr sz="36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2000"/>
                                        <p:tgtEl>
                                          <p:spTgt spid="8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10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22" descr="https://im-tub-ap-ru.yandex.net/pic/328667b84053bbd4025b322a863396e2/fullref.ru/files/121/eff9debeb483afa37f1cfb1ee298f545.html_files/4.png"/>
          <p:cNvPicPr preferRelativeResize="0"/>
          <p:nvPr/>
        </p:nvPicPr>
        <p:blipFill rotWithShape="1">
          <a:blip r:embed="rId3">
            <a:alphaModFix/>
          </a:blip>
          <a:srcRect/>
          <a:stretch/>
        </p:blipFill>
        <p:spPr>
          <a:xfrm>
            <a:off x="155575" y="71414"/>
            <a:ext cx="8914052" cy="657229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8"/>
                                        </p:tgtEl>
                                        <p:attrNameLst>
                                          <p:attrName>style.visibility</p:attrName>
                                        </p:attrNameLst>
                                      </p:cBhvr>
                                      <p:to>
                                        <p:strVal val="visible"/>
                                      </p:to>
                                    </p:set>
                                    <p:animEffect transition="in" filter="fade">
                                      <p:cBhvr>
                                        <p:cTn id="7" dur="20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3"/>
          <p:cNvSpPr/>
          <p:nvPr/>
        </p:nvSpPr>
        <p:spPr>
          <a:xfrm>
            <a:off x="753936" y="1952"/>
            <a:ext cx="7636129" cy="15696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C00000"/>
              </a:buClr>
              <a:buSzPts val="2400"/>
              <a:buFont typeface="Times New Roman"/>
              <a:buNone/>
            </a:pPr>
            <a:r>
              <a:rPr lang="uk-UA" sz="2400" b="1" i="0" u="none" strike="noStrike" cap="none">
                <a:solidFill>
                  <a:srgbClr val="C00000"/>
                </a:solidFill>
                <a:latin typeface="Times New Roman"/>
                <a:ea typeface="Times New Roman"/>
                <a:cs typeface="Times New Roman"/>
                <a:sym typeface="Times New Roman"/>
              </a:rPr>
              <a:t>3. На кожному об'єкті відповідним документом </a:t>
            </a:r>
            <a:endParaRPr sz="2400" b="1" i="0" u="none" strike="noStrike" cap="none">
              <a:solidFill>
                <a:srgbClr val="C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C00000"/>
              </a:buClr>
              <a:buSzPts val="2400"/>
              <a:buFont typeface="Times New Roman"/>
              <a:buNone/>
            </a:pPr>
            <a:r>
              <a:rPr lang="uk-UA" sz="2400" b="1" i="0" u="none" strike="noStrike" cap="none">
                <a:solidFill>
                  <a:srgbClr val="C00000"/>
                </a:solidFill>
                <a:latin typeface="Times New Roman"/>
                <a:ea typeface="Times New Roman"/>
                <a:cs typeface="Times New Roman"/>
                <a:sym typeface="Times New Roman"/>
              </a:rPr>
              <a:t>(наказом, інструкцією тощо)</a:t>
            </a:r>
            <a:endParaRPr sz="2400" b="1" i="0" u="none" strike="noStrike" cap="none">
              <a:solidFill>
                <a:srgbClr val="C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C00000"/>
              </a:buClr>
              <a:buSzPts val="2400"/>
              <a:buFont typeface="Times New Roman"/>
              <a:buNone/>
            </a:pPr>
            <a:r>
              <a:rPr lang="uk-UA" sz="2400" b="1" i="0" u="none" strike="noStrike" cap="none">
                <a:solidFill>
                  <a:srgbClr val="C00000"/>
                </a:solidFill>
                <a:latin typeface="Times New Roman"/>
                <a:ea typeface="Times New Roman"/>
                <a:cs typeface="Times New Roman"/>
                <a:sym typeface="Times New Roman"/>
              </a:rPr>
              <a:t> повинен бути встановлений протипожежний режим, </a:t>
            </a:r>
            <a:endParaRPr sz="2400" b="1" i="0" u="none" strike="noStrike" cap="none">
              <a:solidFill>
                <a:srgbClr val="C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C00000"/>
              </a:buClr>
              <a:buSzPts val="2400"/>
              <a:buFont typeface="Times New Roman"/>
              <a:buNone/>
            </a:pPr>
            <a:r>
              <a:rPr lang="uk-UA" sz="2400" b="1" i="0" u="none" strike="noStrike" cap="none">
                <a:solidFill>
                  <a:srgbClr val="C00000"/>
                </a:solidFill>
                <a:latin typeface="Times New Roman"/>
                <a:ea typeface="Times New Roman"/>
                <a:cs typeface="Times New Roman"/>
                <a:sym typeface="Times New Roman"/>
              </a:rPr>
              <a:t>який включає:</a:t>
            </a:r>
            <a:endParaRPr sz="2400" b="1" i="0" u="none" strike="noStrike" cap="none">
              <a:solidFill>
                <a:srgbClr val="C00000"/>
              </a:solidFill>
              <a:latin typeface="Times New Roman"/>
              <a:ea typeface="Times New Roman"/>
              <a:cs typeface="Times New Roman"/>
              <a:sym typeface="Times New Roman"/>
            </a:endParaRPr>
          </a:p>
        </p:txBody>
      </p:sp>
      <p:sp>
        <p:nvSpPr>
          <p:cNvPr id="204" name="Google Shape;204;p23"/>
          <p:cNvSpPr/>
          <p:nvPr/>
        </p:nvSpPr>
        <p:spPr>
          <a:xfrm>
            <a:off x="214282" y="1857364"/>
            <a:ext cx="3571900" cy="914400"/>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утримання шляхів евакуації</a:t>
            </a:r>
            <a:endParaRPr sz="2000" b="1">
              <a:solidFill>
                <a:srgbClr val="002060"/>
              </a:solidFill>
              <a:latin typeface="Times New Roman"/>
              <a:ea typeface="Times New Roman"/>
              <a:cs typeface="Times New Roman"/>
              <a:sym typeface="Times New Roman"/>
            </a:endParaRPr>
          </a:p>
        </p:txBody>
      </p:sp>
      <p:sp>
        <p:nvSpPr>
          <p:cNvPr id="205" name="Google Shape;205;p23"/>
          <p:cNvSpPr/>
          <p:nvPr/>
        </p:nvSpPr>
        <p:spPr>
          <a:xfrm>
            <a:off x="5357818" y="1857364"/>
            <a:ext cx="3571900" cy="914400"/>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визначення спеціальних місць для куріння</a:t>
            </a:r>
            <a:endParaRPr sz="2000" b="1">
              <a:solidFill>
                <a:srgbClr val="002060"/>
              </a:solidFill>
              <a:latin typeface="Times New Roman"/>
              <a:ea typeface="Times New Roman"/>
              <a:cs typeface="Times New Roman"/>
              <a:sym typeface="Times New Roman"/>
            </a:endParaRPr>
          </a:p>
        </p:txBody>
      </p:sp>
      <p:sp>
        <p:nvSpPr>
          <p:cNvPr id="206" name="Google Shape;206;p23"/>
          <p:cNvSpPr/>
          <p:nvPr/>
        </p:nvSpPr>
        <p:spPr>
          <a:xfrm>
            <a:off x="214282" y="2928934"/>
            <a:ext cx="3571900" cy="914400"/>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застосування відкритого вогню</a:t>
            </a:r>
            <a:endParaRPr sz="2000" b="1">
              <a:solidFill>
                <a:srgbClr val="002060"/>
              </a:solidFill>
              <a:latin typeface="Times New Roman"/>
              <a:ea typeface="Times New Roman"/>
              <a:cs typeface="Times New Roman"/>
              <a:sym typeface="Times New Roman"/>
            </a:endParaRPr>
          </a:p>
        </p:txBody>
      </p:sp>
      <p:sp>
        <p:nvSpPr>
          <p:cNvPr id="207" name="Google Shape;207;p23"/>
          <p:cNvSpPr/>
          <p:nvPr/>
        </p:nvSpPr>
        <p:spPr>
          <a:xfrm>
            <a:off x="5357818" y="2928934"/>
            <a:ext cx="3571900" cy="914400"/>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використання побутових нагрівальних приладів</a:t>
            </a:r>
            <a:endParaRPr sz="2000" b="1">
              <a:solidFill>
                <a:srgbClr val="002060"/>
              </a:solidFill>
              <a:latin typeface="Times New Roman"/>
              <a:ea typeface="Times New Roman"/>
              <a:cs typeface="Times New Roman"/>
              <a:sym typeface="Times New Roman"/>
            </a:endParaRPr>
          </a:p>
        </p:txBody>
      </p:sp>
      <p:sp>
        <p:nvSpPr>
          <p:cNvPr id="208" name="Google Shape;208;p23"/>
          <p:cNvSpPr/>
          <p:nvPr/>
        </p:nvSpPr>
        <p:spPr>
          <a:xfrm>
            <a:off x="214282" y="4014798"/>
            <a:ext cx="3571900" cy="914400"/>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проведення тимчасових пожежонебезпечних робіт</a:t>
            </a:r>
            <a:endParaRPr sz="2000" b="1">
              <a:solidFill>
                <a:srgbClr val="002060"/>
              </a:solidFill>
              <a:latin typeface="Times New Roman"/>
              <a:ea typeface="Times New Roman"/>
              <a:cs typeface="Times New Roman"/>
              <a:sym typeface="Times New Roman"/>
            </a:endParaRPr>
          </a:p>
        </p:txBody>
      </p:sp>
      <p:sp>
        <p:nvSpPr>
          <p:cNvPr id="209" name="Google Shape;209;p23"/>
          <p:cNvSpPr/>
          <p:nvPr/>
        </p:nvSpPr>
        <p:spPr>
          <a:xfrm>
            <a:off x="5357818" y="4000504"/>
            <a:ext cx="3571900" cy="914400"/>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правила проїзду та стоянки транспортних засобів</a:t>
            </a:r>
            <a:endParaRPr sz="2000" b="1">
              <a:solidFill>
                <a:srgbClr val="002060"/>
              </a:solidFill>
              <a:latin typeface="Times New Roman"/>
              <a:ea typeface="Times New Roman"/>
              <a:cs typeface="Times New Roman"/>
              <a:sym typeface="Times New Roman"/>
            </a:endParaRPr>
          </a:p>
        </p:txBody>
      </p:sp>
      <p:sp>
        <p:nvSpPr>
          <p:cNvPr id="210" name="Google Shape;210;p23"/>
          <p:cNvSpPr/>
          <p:nvPr/>
        </p:nvSpPr>
        <p:spPr>
          <a:xfrm>
            <a:off x="214282" y="507207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місця для зберігання і допустиму кількість сировини, напівфабрикатів та готової продукції, що можуть одночасно знаходитися у приміщеннях і на території</a:t>
            </a:r>
            <a:endParaRPr sz="2000" b="1">
              <a:solidFill>
                <a:srgbClr val="002060"/>
              </a:solidFill>
              <a:latin typeface="Times New Roman"/>
              <a:ea typeface="Times New Roman"/>
              <a:cs typeface="Times New Roman"/>
              <a:sym typeface="Times New Roman"/>
            </a:endParaRPr>
          </a:p>
        </p:txBody>
      </p:sp>
      <p:sp>
        <p:nvSpPr>
          <p:cNvPr id="211" name="Google Shape;211;p23"/>
          <p:cNvSpPr/>
          <p:nvPr/>
        </p:nvSpPr>
        <p:spPr>
          <a:xfrm>
            <a:off x="4786314" y="5072074"/>
            <a:ext cx="4143404"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прибирання горючого пилу й відходів, зберігання промасленого спецодягу та ганчір'я, очищення елементів вентиляційних систем від горючих відкладень</a:t>
            </a:r>
            <a:endParaRPr sz="2000" b="1">
              <a:solidFill>
                <a:srgbClr val="002060"/>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03"/>
                                        </p:tgtEl>
                                        <p:attrNameLst>
                                          <p:attrName>style.visibility</p:attrName>
                                        </p:attrNameLst>
                                      </p:cBhvr>
                                      <p:to>
                                        <p:strVal val="visible"/>
                                      </p:to>
                                    </p:set>
                                    <p:anim calcmode="lin" valueType="num">
                                      <p:cBhvr additive="base">
                                        <p:cTn id="7" dur="500"/>
                                        <p:tgtEl>
                                          <p:spTgt spid="2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4"/>
          <p:cNvSpPr/>
          <p:nvPr/>
        </p:nvSpPr>
        <p:spPr>
          <a:xfrm>
            <a:off x="142844" y="214290"/>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відключення від мережі електроживлення обладнання та вентиляційних систем у разі пожежі</a:t>
            </a:r>
            <a:endParaRPr sz="2000" b="1">
              <a:solidFill>
                <a:srgbClr val="002060"/>
              </a:solidFill>
              <a:latin typeface="Times New Roman"/>
              <a:ea typeface="Times New Roman"/>
              <a:cs typeface="Times New Roman"/>
              <a:sym typeface="Times New Roman"/>
            </a:endParaRPr>
          </a:p>
        </p:txBody>
      </p:sp>
      <p:sp>
        <p:nvSpPr>
          <p:cNvPr id="217" name="Google Shape;217;p24"/>
          <p:cNvSpPr/>
          <p:nvPr/>
        </p:nvSpPr>
        <p:spPr>
          <a:xfrm>
            <a:off x="4714876" y="214290"/>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огляду й зачинення приміщень після закінчення роботи</a:t>
            </a:r>
            <a:endParaRPr sz="2000" b="1">
              <a:solidFill>
                <a:srgbClr val="002060"/>
              </a:solidFill>
              <a:latin typeface="Times New Roman"/>
              <a:ea typeface="Times New Roman"/>
              <a:cs typeface="Times New Roman"/>
              <a:sym typeface="Times New Roman"/>
            </a:endParaRPr>
          </a:p>
        </p:txBody>
      </p:sp>
      <p:sp>
        <p:nvSpPr>
          <p:cNvPr id="218" name="Google Shape;218;p24"/>
          <p:cNvSpPr/>
          <p:nvPr/>
        </p:nvSpPr>
        <p:spPr>
          <a:xfrm>
            <a:off x="142844" y="2143140"/>
            <a:ext cx="8858312" cy="1357298"/>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219" name="Google Shape;219;p24"/>
          <p:cNvSpPr/>
          <p:nvPr/>
        </p:nvSpPr>
        <p:spPr>
          <a:xfrm>
            <a:off x="142844" y="3643314"/>
            <a:ext cx="4357718" cy="1000108"/>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організації експлуатації і обслуговування наявних засобів протипожежного захисту</a:t>
            </a:r>
            <a:endParaRPr sz="2000" b="1">
              <a:solidFill>
                <a:srgbClr val="002060"/>
              </a:solidFill>
              <a:latin typeface="Times New Roman"/>
              <a:ea typeface="Times New Roman"/>
              <a:cs typeface="Times New Roman"/>
              <a:sym typeface="Times New Roman"/>
            </a:endParaRPr>
          </a:p>
        </p:txBody>
      </p:sp>
      <p:sp>
        <p:nvSpPr>
          <p:cNvPr id="220" name="Google Shape;220;p24"/>
          <p:cNvSpPr/>
          <p:nvPr/>
        </p:nvSpPr>
        <p:spPr>
          <a:xfrm>
            <a:off x="4714876" y="3643314"/>
            <a:ext cx="4357718" cy="2214578"/>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проведення планово-попереджувальних ремонтів та оглядів електроустановок, опалювального, вентиляційного, технологічного та іншого інженерного обладнання</a:t>
            </a:r>
            <a:endParaRPr sz="2000" b="1">
              <a:solidFill>
                <a:srgbClr val="002060"/>
              </a:solidFill>
              <a:latin typeface="Times New Roman"/>
              <a:ea typeface="Times New Roman"/>
              <a:cs typeface="Times New Roman"/>
              <a:sym typeface="Times New Roman"/>
            </a:endParaRPr>
          </a:p>
        </p:txBody>
      </p:sp>
      <p:sp>
        <p:nvSpPr>
          <p:cNvPr id="221" name="Google Shape;221;p24"/>
          <p:cNvSpPr/>
          <p:nvPr/>
        </p:nvSpPr>
        <p:spPr>
          <a:xfrm>
            <a:off x="214282" y="2143116"/>
            <a:ext cx="8572560" cy="132343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порядок проходження посадовими особами навчання й перевірки знань з питань пожежної безпеки, а також проведення з працівниками протипожежних інструктажів та занять з пожежно-технічного мінімуму з призначенням відповідальних за їх проведення;</a:t>
            </a:r>
            <a:endParaRPr sz="2000" b="1" i="0" u="none" strike="noStrike" cap="none">
              <a:solidFill>
                <a:srgbClr val="002060"/>
              </a:solidFill>
              <a:latin typeface="Times New Roman"/>
              <a:ea typeface="Times New Roman"/>
              <a:cs typeface="Times New Roman"/>
              <a:sym typeface="Times New Roman"/>
            </a:endParaRPr>
          </a:p>
        </p:txBody>
      </p:sp>
      <p:sp>
        <p:nvSpPr>
          <p:cNvPr id="222" name="Google Shape;222;p24"/>
          <p:cNvSpPr/>
          <p:nvPr/>
        </p:nvSpPr>
        <p:spPr>
          <a:xfrm>
            <a:off x="142844" y="4786346"/>
            <a:ext cx="4357718" cy="2071654"/>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збирання членів пожежно-рятувального підрозділу добровільної пожежної охорони та посадових осіб, відповідальних за пожежну безпеку, у разі виникнення пожежі, виклику вночі, у вихідні й святкові дні</a:t>
            </a:r>
            <a:endParaRPr sz="2000" b="1">
              <a:solidFill>
                <a:srgbClr val="002060"/>
              </a:solidFill>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5"/>
          <p:cNvSpPr/>
          <p:nvPr/>
        </p:nvSpPr>
        <p:spPr>
          <a:xfrm>
            <a:off x="142844" y="214290"/>
            <a:ext cx="8858312" cy="2428892"/>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дій у разі виникнення пожежі: порядок і способи оповіщення людей, виклику пожежно-рятувальних підрозділів, зупинки технологічного устаткування, вимкнення ліфтів, підйомників, вентиляційних установок, електроспоживачів, застосування засобів пожежогасіння; послідовність евакуації людей та матеріальних цінностей з урахуванням дотримання техніки безпеки. При розробленні інструкцій дій у разі виникнення (виявлення) пожежі необхідно використовувати розділ VIII цих Правил</a:t>
            </a:r>
            <a:endParaRPr sz="2000" b="1">
              <a:solidFill>
                <a:srgbClr val="002060"/>
              </a:solidFill>
              <a:latin typeface="Times New Roman"/>
              <a:ea typeface="Times New Roman"/>
              <a:cs typeface="Times New Roman"/>
              <a:sym typeface="Times New Roman"/>
            </a:endParaRPr>
          </a:p>
        </p:txBody>
      </p:sp>
      <p:sp>
        <p:nvSpPr>
          <p:cNvPr id="228" name="Google Shape;228;p25"/>
          <p:cNvSpPr/>
          <p:nvPr/>
        </p:nvSpPr>
        <p:spPr>
          <a:xfrm>
            <a:off x="142844" y="485778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229" name="Google Shape;229;p25"/>
          <p:cNvSpPr/>
          <p:nvPr/>
        </p:nvSpPr>
        <p:spPr>
          <a:xfrm>
            <a:off x="4643438" y="485778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chemeClr val="dk1"/>
                </a:solidFill>
                <a:latin typeface="Times New Roman"/>
                <a:ea typeface="Times New Roman"/>
                <a:cs typeface="Times New Roman"/>
                <a:sym typeface="Times New Roman"/>
              </a:rPr>
              <a:t>вимоги щодо утримання евакуаційних шляхів та виходів</a:t>
            </a:r>
            <a:endParaRPr sz="2000" b="1">
              <a:solidFill>
                <a:schemeClr val="dk1"/>
              </a:solidFill>
              <a:latin typeface="Times New Roman"/>
              <a:ea typeface="Times New Roman"/>
              <a:cs typeface="Times New Roman"/>
              <a:sym typeface="Times New Roman"/>
            </a:endParaRPr>
          </a:p>
        </p:txBody>
      </p:sp>
      <p:sp>
        <p:nvSpPr>
          <p:cNvPr id="230" name="Google Shape;230;p25"/>
          <p:cNvSpPr/>
          <p:nvPr/>
        </p:nvSpPr>
        <p:spPr>
          <a:xfrm>
            <a:off x="509380" y="2649676"/>
            <a:ext cx="8125238" cy="70788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0000"/>
              </a:buClr>
              <a:buSzPts val="2000"/>
              <a:buFont typeface="Times New Roman"/>
              <a:buNone/>
            </a:pPr>
            <a:r>
              <a:rPr lang="uk-UA" sz="2000" b="1" i="0" u="none" strike="noStrike" cap="none">
                <a:solidFill>
                  <a:srgbClr val="FF0000"/>
                </a:solidFill>
                <a:latin typeface="Times New Roman"/>
                <a:ea typeface="Times New Roman"/>
                <a:cs typeface="Times New Roman"/>
                <a:sym typeface="Times New Roman"/>
              </a:rPr>
              <a:t>Працівники об'єкта мають бути ознайомлені з цими вимогами </a:t>
            </a:r>
            <a:endParaRPr sz="2000" b="1" i="0" u="none" strike="noStrike" cap="none">
              <a:solidFill>
                <a:srgbClr val="FF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FF0000"/>
              </a:buClr>
              <a:buSzPts val="2000"/>
              <a:buFont typeface="Times New Roman"/>
              <a:buNone/>
            </a:pPr>
            <a:r>
              <a:rPr lang="uk-UA" sz="2000" b="1" i="0" u="none" strike="noStrike" cap="none">
                <a:solidFill>
                  <a:srgbClr val="FF0000"/>
                </a:solidFill>
                <a:latin typeface="Times New Roman"/>
                <a:ea typeface="Times New Roman"/>
                <a:cs typeface="Times New Roman"/>
                <a:sym typeface="Times New Roman"/>
              </a:rPr>
              <a:t>на інструктажах під час проходження пожежно-технічного мінімуму.</a:t>
            </a:r>
            <a:endParaRPr sz="2000" b="1" i="0" u="none" strike="noStrike" cap="none">
              <a:solidFill>
                <a:srgbClr val="FF0000"/>
              </a:solidFill>
              <a:latin typeface="Times New Roman"/>
              <a:ea typeface="Times New Roman"/>
              <a:cs typeface="Times New Roman"/>
              <a:sym typeface="Times New Roman"/>
            </a:endParaRPr>
          </a:p>
        </p:txBody>
      </p:sp>
      <p:sp>
        <p:nvSpPr>
          <p:cNvPr id="231" name="Google Shape;231;p25"/>
          <p:cNvSpPr/>
          <p:nvPr/>
        </p:nvSpPr>
        <p:spPr>
          <a:xfrm>
            <a:off x="311634" y="3214686"/>
            <a:ext cx="8520731" cy="156966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2A2928"/>
              </a:buClr>
              <a:buSzPts val="2400"/>
              <a:buFont typeface="Times New Roman"/>
              <a:buNone/>
            </a:pPr>
            <a:r>
              <a:rPr lang="uk-UA" sz="2400" b="1" i="0" u="none" strike="noStrike" cap="none">
                <a:solidFill>
                  <a:srgbClr val="2A2928"/>
                </a:solidFill>
                <a:latin typeface="Times New Roman"/>
                <a:ea typeface="Times New Roman"/>
                <a:cs typeface="Times New Roman"/>
                <a:sym typeface="Times New Roman"/>
              </a:rPr>
              <a:t>4. Для кожного приміщення об'єкта мають бути розроблені </a:t>
            </a:r>
            <a:endParaRPr sz="2400" b="1" i="0" u="none" strike="noStrike" cap="none">
              <a:solidFill>
                <a:srgbClr val="2A2928"/>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2A2928"/>
              </a:buClr>
              <a:buSzPts val="2400"/>
              <a:buFont typeface="Times New Roman"/>
              <a:buNone/>
            </a:pPr>
            <a:r>
              <a:rPr lang="uk-UA" sz="2400" b="1" i="0" u="none" strike="noStrike" cap="none">
                <a:solidFill>
                  <a:srgbClr val="2A2928"/>
                </a:solidFill>
                <a:latin typeface="Times New Roman"/>
                <a:ea typeface="Times New Roman"/>
                <a:cs typeface="Times New Roman"/>
                <a:sym typeface="Times New Roman"/>
              </a:rPr>
              <a:t>та затверджені  керівником об'єкта інструкції про заходи </a:t>
            </a:r>
            <a:endParaRPr sz="2400" b="1" i="0" u="none" strike="noStrike" cap="none">
              <a:solidFill>
                <a:srgbClr val="2A2928"/>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2A2928"/>
              </a:buClr>
              <a:buSzPts val="2400"/>
              <a:buFont typeface="Times New Roman"/>
              <a:buNone/>
            </a:pPr>
            <a:r>
              <a:rPr lang="uk-UA" sz="2400" b="1" i="0" u="none" strike="noStrike" cap="none">
                <a:solidFill>
                  <a:srgbClr val="2A2928"/>
                </a:solidFill>
                <a:latin typeface="Times New Roman"/>
                <a:ea typeface="Times New Roman"/>
                <a:cs typeface="Times New Roman"/>
                <a:sym typeface="Times New Roman"/>
              </a:rPr>
              <a:t>пожежної безпеки.</a:t>
            </a:r>
            <a:endParaRPr sz="2400" b="1" i="0" u="none" strike="noStrike" cap="none">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2A2928"/>
              </a:buClr>
              <a:buSzPts val="2400"/>
              <a:buFont typeface="Times New Roman"/>
              <a:buNone/>
            </a:pPr>
            <a:r>
              <a:rPr lang="uk-UA" sz="2400" b="1" i="0" u="none" strike="noStrike" cap="none">
                <a:solidFill>
                  <a:srgbClr val="2A2928"/>
                </a:solidFill>
                <a:latin typeface="Times New Roman"/>
                <a:ea typeface="Times New Roman"/>
                <a:cs typeface="Times New Roman"/>
                <a:sym typeface="Times New Roman"/>
              </a:rPr>
              <a:t>У цих інструкціях повинні вказуватися:</a:t>
            </a:r>
            <a:endParaRPr sz="2400" b="1" i="0" u="none" strike="noStrike" cap="none">
              <a:solidFill>
                <a:schemeClr val="dk1"/>
              </a:solidFill>
              <a:latin typeface="Times New Roman"/>
              <a:ea typeface="Times New Roman"/>
              <a:cs typeface="Times New Roman"/>
              <a:sym typeface="Times New Roman"/>
            </a:endParaRPr>
          </a:p>
        </p:txBody>
      </p:sp>
      <p:sp>
        <p:nvSpPr>
          <p:cNvPr id="232" name="Google Shape;232;p25"/>
          <p:cNvSpPr/>
          <p:nvPr/>
        </p:nvSpPr>
        <p:spPr>
          <a:xfrm>
            <a:off x="142844" y="5023506"/>
            <a:ext cx="4286280" cy="1323439"/>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категорія приміщення з вибухо-пожежної та пожежної небезпеки (для виробничих, складських приміщень та лабораторій);</a:t>
            </a:r>
            <a:endParaRPr sz="2000" b="1"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7"/>
                                        </p:tgtEl>
                                        <p:attrNameLst>
                                          <p:attrName>style.visibility</p:attrName>
                                        </p:attrNameLst>
                                      </p:cBhvr>
                                      <p:to>
                                        <p:strVal val="visible"/>
                                      </p:to>
                                    </p:set>
                                    <p:animEffect transition="in" filter="fade">
                                      <p:cBhvr>
                                        <p:cTn id="7" dur="1000"/>
                                        <p:tgtEl>
                                          <p:spTgt spid="227"/>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230"/>
                                        </p:tgtEl>
                                        <p:attrNameLst>
                                          <p:attrName>style.visibility</p:attrName>
                                        </p:attrNameLst>
                                      </p:cBhvr>
                                      <p:to>
                                        <p:strVal val="visible"/>
                                      </p:to>
                                    </p:set>
                                    <p:anim calcmode="lin" valueType="num">
                                      <p:cBhvr additive="base">
                                        <p:cTn id="11" dur="500"/>
                                        <p:tgtEl>
                                          <p:spTgt spid="230"/>
                                        </p:tgtEl>
                                        <p:attrNameLst>
                                          <p:attrName>ppt_y</p:attrName>
                                        </p:attrNameLst>
                                      </p:cBhvr>
                                      <p:tavLst>
                                        <p:tav tm="0">
                                          <p:val>
                                            <p:strVal val="#ppt_y+1"/>
                                          </p:val>
                                        </p:tav>
                                        <p:tav tm="100000">
                                          <p:val>
                                            <p:strVal val="#ppt_y"/>
                                          </p:val>
                                        </p:tav>
                                      </p:tavLst>
                                    </p:anim>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31"/>
                                        </p:tgtEl>
                                        <p:attrNameLst>
                                          <p:attrName>style.visibility</p:attrName>
                                        </p:attrNameLst>
                                      </p:cBhvr>
                                      <p:to>
                                        <p:strVal val="visible"/>
                                      </p:to>
                                    </p:set>
                                    <p:animEffect transition="in" filter="fade">
                                      <p:cBhvr>
                                        <p:cTn id="15" dur="1000"/>
                                        <p:tgtEl>
                                          <p:spTgt spid="231"/>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228"/>
                                        </p:tgtEl>
                                        <p:attrNameLst>
                                          <p:attrName>style.visibility</p:attrName>
                                        </p:attrNameLst>
                                      </p:cBhvr>
                                      <p:to>
                                        <p:strVal val="visible"/>
                                      </p:to>
                                    </p:set>
                                    <p:animEffect transition="in" filter="fade">
                                      <p:cBhvr>
                                        <p:cTn id="19" dur="1000"/>
                                        <p:tgtEl>
                                          <p:spTgt spid="228"/>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232"/>
                                        </p:tgtEl>
                                        <p:attrNameLst>
                                          <p:attrName>style.visibility</p:attrName>
                                        </p:attrNameLst>
                                      </p:cBhvr>
                                      <p:to>
                                        <p:strVal val="visible"/>
                                      </p:to>
                                    </p:set>
                                    <p:animEffect transition="in" filter="fade">
                                      <p:cBhvr>
                                        <p:cTn id="23" dur="1000"/>
                                        <p:tgtEl>
                                          <p:spTgt spid="232"/>
                                        </p:tgtEl>
                                      </p:cBhvr>
                                    </p:animEffect>
                                  </p:childTnLst>
                                </p:cTn>
                              </p:par>
                            </p:childTnLst>
                          </p:cTn>
                        </p:par>
                        <p:par>
                          <p:cTn id="24" fill="hold">
                            <p:stCondLst>
                              <p:cond delay="4500"/>
                            </p:stCondLst>
                            <p:childTnLst>
                              <p:par>
                                <p:cTn id="25" presetID="10" presetClass="entr" presetSubtype="0" fill="hold" nodeType="afterEffect">
                                  <p:stCondLst>
                                    <p:cond delay="0"/>
                                  </p:stCondLst>
                                  <p:childTnLst>
                                    <p:set>
                                      <p:cBhvr>
                                        <p:cTn id="26" dur="1" fill="hold">
                                          <p:stCondLst>
                                            <p:cond delay="0"/>
                                          </p:stCondLst>
                                        </p:cTn>
                                        <p:tgtEl>
                                          <p:spTgt spid="229"/>
                                        </p:tgtEl>
                                        <p:attrNameLst>
                                          <p:attrName>style.visibility</p:attrName>
                                        </p:attrNameLst>
                                      </p:cBhvr>
                                      <p:to>
                                        <p:strVal val="visible"/>
                                      </p:to>
                                    </p:set>
                                    <p:animEffect transition="in" filter="fade">
                                      <p:cBhvr>
                                        <p:cTn id="27" dur="1000"/>
                                        <p:tgtEl>
                                          <p:spTgt spid="229"/>
                                        </p:tgtEl>
                                      </p:cBhvr>
                                    </p:animEffect>
                                  </p:childTnLst>
                                </p:cTn>
                              </p:par>
                            </p:childTnLst>
                          </p:cTn>
                        </p:par>
                        <p:par>
                          <p:cTn id="28" fill="hold">
                            <p:stCondLst>
                              <p:cond delay="5500"/>
                            </p:stCondLst>
                            <p:childTnLst>
                              <p:par>
                                <p:cTn id="29" presetID="10" presetClass="entr" presetSubtype="0" fill="hold" nodeType="afterEffect">
                                  <p:stCondLst>
                                    <p:cond delay="0"/>
                                  </p:stCondLst>
                                  <p:childTnLst>
                                    <p:set>
                                      <p:cBhvr>
                                        <p:cTn id="30" dur="1" fill="hold">
                                          <p:stCondLst>
                                            <p:cond delay="0"/>
                                          </p:stCondLst>
                                        </p:cTn>
                                        <p:tgtEl>
                                          <p:spTgt spid="229"/>
                                        </p:tgtEl>
                                        <p:attrNameLst>
                                          <p:attrName>style.visibility</p:attrName>
                                        </p:attrNameLst>
                                      </p:cBhvr>
                                      <p:to>
                                        <p:strVal val="visible"/>
                                      </p:to>
                                    </p:set>
                                    <p:animEffect transition="in" filter="fade">
                                      <p:cBhvr>
                                        <p:cTn id="31" dur="10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p:nvPr/>
        </p:nvSpPr>
        <p:spPr>
          <a:xfrm>
            <a:off x="142844" y="214290"/>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спеціальні місця для куріння та вимоги до них</a:t>
            </a:r>
            <a:endParaRPr sz="2000" b="1">
              <a:solidFill>
                <a:srgbClr val="002060"/>
              </a:solidFill>
              <a:latin typeface="Times New Roman"/>
              <a:ea typeface="Times New Roman"/>
              <a:cs typeface="Times New Roman"/>
              <a:sym typeface="Times New Roman"/>
            </a:endParaRPr>
          </a:p>
        </p:txBody>
      </p:sp>
      <p:sp>
        <p:nvSpPr>
          <p:cNvPr id="238" name="Google Shape;238;p26"/>
          <p:cNvSpPr/>
          <p:nvPr/>
        </p:nvSpPr>
        <p:spPr>
          <a:xfrm>
            <a:off x="4643438" y="214290"/>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утримання приміщень, робочих місць</a:t>
            </a:r>
            <a:endParaRPr sz="2000" b="1">
              <a:solidFill>
                <a:srgbClr val="002060"/>
              </a:solidFill>
              <a:latin typeface="Times New Roman"/>
              <a:ea typeface="Times New Roman"/>
              <a:cs typeface="Times New Roman"/>
              <a:sym typeface="Times New Roman"/>
            </a:endParaRPr>
          </a:p>
        </p:txBody>
      </p:sp>
      <p:sp>
        <p:nvSpPr>
          <p:cNvPr id="239" name="Google Shape;239;p26"/>
          <p:cNvSpPr/>
          <p:nvPr/>
        </p:nvSpPr>
        <p:spPr>
          <a:xfrm>
            <a:off x="142844" y="4572032"/>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утримання та зберігання спецодягу</a:t>
            </a:r>
            <a:endParaRPr sz="2000" b="1">
              <a:solidFill>
                <a:srgbClr val="002060"/>
              </a:solidFill>
              <a:latin typeface="Times New Roman"/>
              <a:ea typeface="Times New Roman"/>
              <a:cs typeface="Times New Roman"/>
              <a:sym typeface="Times New Roman"/>
            </a:endParaRPr>
          </a:p>
        </p:txBody>
      </p:sp>
      <p:sp>
        <p:nvSpPr>
          <p:cNvPr id="240" name="Google Shape;240;p26"/>
          <p:cNvSpPr/>
          <p:nvPr/>
        </p:nvSpPr>
        <p:spPr>
          <a:xfrm>
            <a:off x="142844" y="235745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зберігання та застосування легкозаймистих рідин, горючих рідин (далі - ЛЗР, ГР), пожежовибухонебезпечних речовин і матеріалів</a:t>
            </a:r>
            <a:endParaRPr sz="2000" b="1">
              <a:solidFill>
                <a:srgbClr val="002060"/>
              </a:solidFill>
              <a:latin typeface="Times New Roman"/>
              <a:ea typeface="Times New Roman"/>
              <a:cs typeface="Times New Roman"/>
              <a:sym typeface="Times New Roman"/>
            </a:endParaRPr>
          </a:p>
        </p:txBody>
      </p:sp>
      <p:sp>
        <p:nvSpPr>
          <p:cNvPr id="241" name="Google Shape;241;p26"/>
          <p:cNvSpPr/>
          <p:nvPr/>
        </p:nvSpPr>
        <p:spPr>
          <a:xfrm>
            <a:off x="4643438" y="450059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місця, порядок та норми одночасного зберігання в приміщенні сировини, напівфабрикатів та готової продукції</a:t>
            </a:r>
            <a:endParaRPr sz="2000" b="1">
              <a:solidFill>
                <a:srgbClr val="002060"/>
              </a:solidFill>
              <a:latin typeface="Times New Roman"/>
              <a:ea typeface="Times New Roman"/>
              <a:cs typeface="Times New Roman"/>
              <a:sym typeface="Times New Roman"/>
            </a:endParaRPr>
          </a:p>
        </p:txBody>
      </p:sp>
      <p:sp>
        <p:nvSpPr>
          <p:cNvPr id="242" name="Google Shape;242;p26"/>
          <p:cNvSpPr/>
          <p:nvPr/>
        </p:nvSpPr>
        <p:spPr>
          <a:xfrm>
            <a:off x="4643438" y="235745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прибирання робочих місць, збирання, зберігання та видалення горючих відходів, промасленого ганчір'я</a:t>
            </a:r>
            <a:endParaRPr sz="2000" b="1">
              <a:solidFill>
                <a:srgbClr val="002060"/>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7"/>
          <p:cNvSpPr/>
          <p:nvPr/>
        </p:nvSpPr>
        <p:spPr>
          <a:xfrm>
            <a:off x="142844" y="214290"/>
            <a:ext cx="4357718" cy="1143008"/>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проведення зварювальних та інших вогневих робіт</a:t>
            </a:r>
            <a:endParaRPr sz="2000" b="1">
              <a:solidFill>
                <a:srgbClr val="002060"/>
              </a:solidFill>
              <a:latin typeface="Times New Roman"/>
              <a:ea typeface="Times New Roman"/>
              <a:cs typeface="Times New Roman"/>
              <a:sym typeface="Times New Roman"/>
            </a:endParaRPr>
          </a:p>
        </p:txBody>
      </p:sp>
      <p:sp>
        <p:nvSpPr>
          <p:cNvPr id="248" name="Google Shape;248;p27"/>
          <p:cNvSpPr/>
          <p:nvPr/>
        </p:nvSpPr>
        <p:spPr>
          <a:xfrm>
            <a:off x="4643438" y="214290"/>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порядок огляду, вимкнення електроустановок, приведення в пожежобезпечний стан приміщень та робочих місць, закриття приміщень після закінчення роботи</a:t>
            </a:r>
            <a:endParaRPr sz="2000" b="1">
              <a:solidFill>
                <a:srgbClr val="002060"/>
              </a:solidFill>
              <a:latin typeface="Times New Roman"/>
              <a:ea typeface="Times New Roman"/>
              <a:cs typeface="Times New Roman"/>
              <a:sym typeface="Times New Roman"/>
            </a:endParaRPr>
          </a:p>
        </p:txBody>
      </p:sp>
      <p:sp>
        <p:nvSpPr>
          <p:cNvPr id="249" name="Google Shape;249;p27"/>
          <p:cNvSpPr/>
          <p:nvPr/>
        </p:nvSpPr>
        <p:spPr>
          <a:xfrm>
            <a:off x="142844" y="1500174"/>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заходи пожежної безпеки при роботі на технологічних установках та апаратах, які мають підвищену пожежну небезпеку</a:t>
            </a:r>
            <a:endParaRPr sz="2000" b="1">
              <a:solidFill>
                <a:srgbClr val="002060"/>
              </a:solidFill>
              <a:latin typeface="Times New Roman"/>
              <a:ea typeface="Times New Roman"/>
              <a:cs typeface="Times New Roman"/>
              <a:sym typeface="Times New Roman"/>
            </a:endParaRPr>
          </a:p>
        </p:txBody>
      </p:sp>
      <p:sp>
        <p:nvSpPr>
          <p:cNvPr id="250" name="Google Shape;250;p27"/>
          <p:cNvSpPr/>
          <p:nvPr/>
        </p:nvSpPr>
        <p:spPr>
          <a:xfrm>
            <a:off x="142844" y="3429000"/>
            <a:ext cx="4357718" cy="107154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обов'язки та дії працівників у разі виникнення пожежі</a:t>
            </a:r>
            <a:endParaRPr sz="2000" b="1">
              <a:solidFill>
                <a:srgbClr val="002060"/>
              </a:solidFill>
              <a:latin typeface="Times New Roman"/>
              <a:ea typeface="Times New Roman"/>
              <a:cs typeface="Times New Roman"/>
              <a:sym typeface="Times New Roman"/>
            </a:endParaRPr>
          </a:p>
        </p:txBody>
      </p:sp>
      <p:sp>
        <p:nvSpPr>
          <p:cNvPr id="251" name="Google Shape;251;p27"/>
          <p:cNvSpPr/>
          <p:nvPr/>
        </p:nvSpPr>
        <p:spPr>
          <a:xfrm>
            <a:off x="4643438" y="2143116"/>
            <a:ext cx="4357718" cy="178592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граничні показання контрольно-вимірювальних приладів, відхилення від яких можуть викликати пожежу або вибух</a:t>
            </a:r>
            <a:endParaRPr sz="2000" b="1">
              <a:solidFill>
                <a:srgbClr val="002060"/>
              </a:solidFill>
              <a:latin typeface="Times New Roman"/>
              <a:ea typeface="Times New Roman"/>
              <a:cs typeface="Times New Roman"/>
              <a:sym typeface="Times New Roman"/>
            </a:endParaRPr>
          </a:p>
        </p:txBody>
      </p:sp>
      <p:sp>
        <p:nvSpPr>
          <p:cNvPr id="252" name="Google Shape;252;p27"/>
          <p:cNvSpPr/>
          <p:nvPr/>
        </p:nvSpPr>
        <p:spPr>
          <a:xfrm>
            <a:off x="142844" y="4788298"/>
            <a:ext cx="8858312" cy="1569660"/>
          </a:xfrm>
          <a:prstGeom prst="rect">
            <a:avLst/>
          </a:prstGeom>
          <a:solidFill>
            <a:schemeClr val="lt1"/>
          </a:solid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C00000"/>
              </a:buClr>
              <a:buSzPts val="2400"/>
              <a:buFont typeface="Times New Roman"/>
              <a:buNone/>
            </a:pPr>
            <a:r>
              <a:rPr lang="uk-UA" sz="2400" b="1" i="0" u="none" strike="noStrike" cap="none">
                <a:solidFill>
                  <a:srgbClr val="C00000"/>
                </a:solidFill>
                <a:latin typeface="Times New Roman"/>
                <a:ea typeface="Times New Roman"/>
                <a:cs typeface="Times New Roman"/>
                <a:sym typeface="Times New Roman"/>
              </a:rPr>
              <a:t>Ці інструкції мають вивчатися під час проведення протипожежних інструктажів, проходження навчання за програмою пожежно-технічного мінімуму, а також в системі виробничого навчання і вивішуватися на видимих місцях.</a:t>
            </a:r>
            <a:endParaRPr sz="2400" b="1" i="0" u="none" strike="noStrike" cap="none">
              <a:solidFill>
                <a:srgbClr val="C00000"/>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2"/>
                                        </p:tgtEl>
                                        <p:attrNameLst>
                                          <p:attrName>style.visibility</p:attrName>
                                        </p:attrNameLst>
                                      </p:cBhvr>
                                      <p:to>
                                        <p:strVal val="visible"/>
                                      </p:to>
                                    </p:set>
                                    <p:animEffect transition="in" filter="fade">
                                      <p:cBhvr>
                                        <p:cTn id="7"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8"/>
          <p:cNvSpPr/>
          <p:nvPr/>
        </p:nvSpPr>
        <p:spPr>
          <a:xfrm>
            <a:off x="142844" y="71438"/>
            <a:ext cx="8929750" cy="2643182"/>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258" name="Google Shape;258;p28"/>
          <p:cNvSpPr/>
          <p:nvPr/>
        </p:nvSpPr>
        <p:spPr>
          <a:xfrm>
            <a:off x="214282" y="71414"/>
            <a:ext cx="8786874" cy="255454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5. На об'єктах з постійним або тимчасовим перебуванням на них 100 і більше осіб або таких, що мають хоча б одне окреме приміщення із одночасним перебуванням 50 і більше осіб (далі - об'єкти з масовим перебуванням людей), у будинках та спорудах (крім житлових будинків), котрі мають два поверхи і більше, у разі одночасного перебування на поверсі більше 25 осіб, а для одноповерхових - більше 50 осіб, мають бути розроблені і вивішені на видимих місцях плани (схеми) евакуації людей на випадок пожежі.</a:t>
            </a:r>
            <a:endParaRPr sz="2000" b="1" i="0" u="none" strike="noStrike" cap="none">
              <a:solidFill>
                <a:schemeClr val="dk1"/>
              </a:solidFill>
              <a:latin typeface="Times New Roman"/>
              <a:ea typeface="Times New Roman"/>
              <a:cs typeface="Times New Roman"/>
              <a:sym typeface="Times New Roman"/>
            </a:endParaRPr>
          </a:p>
        </p:txBody>
      </p:sp>
      <p:pic>
        <p:nvPicPr>
          <p:cNvPr id="259" name="Google Shape;259;p28" descr="https://im-tub-ap-ru.yandex.net/pic/3b65787deb674c0a8f400814d4e52d35/alterapars.kiev.ua/upload/Image/outdoor/Fire_plans/1.jpg"/>
          <p:cNvPicPr preferRelativeResize="0"/>
          <p:nvPr/>
        </p:nvPicPr>
        <p:blipFill rotWithShape="1">
          <a:blip r:embed="rId3">
            <a:alphaModFix/>
          </a:blip>
          <a:srcRect/>
          <a:stretch/>
        </p:blipFill>
        <p:spPr>
          <a:xfrm>
            <a:off x="81874" y="2786058"/>
            <a:ext cx="8990720" cy="400052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8"/>
                                        </p:tgtEl>
                                        <p:attrNameLst>
                                          <p:attrName>style.visibility</p:attrName>
                                        </p:attrNameLst>
                                      </p:cBhvr>
                                      <p:to>
                                        <p:strVal val="visible"/>
                                      </p:to>
                                    </p:set>
                                    <p:animEffect transition="in" filter="fade">
                                      <p:cBhvr>
                                        <p:cTn id="7" dur="1000"/>
                                        <p:tgtEl>
                                          <p:spTgt spid="258"/>
                                        </p:tgtEl>
                                      </p:cBhvr>
                                    </p:animEffect>
                                  </p:childTnLst>
                                </p:cTn>
                              </p:par>
                              <p:par>
                                <p:cTn id="8" presetID="10" presetClass="entr" presetSubtype="0" fill="hold" nodeType="withEffect">
                                  <p:stCondLst>
                                    <p:cond delay="0"/>
                                  </p:stCondLst>
                                  <p:childTnLst>
                                    <p:set>
                                      <p:cBhvr>
                                        <p:cTn id="9" dur="1" fill="hold">
                                          <p:stCondLst>
                                            <p:cond delay="0"/>
                                          </p:stCondLst>
                                        </p:cTn>
                                        <p:tgtEl>
                                          <p:spTgt spid="257"/>
                                        </p:tgtEl>
                                        <p:attrNameLst>
                                          <p:attrName>style.visibility</p:attrName>
                                        </p:attrNameLst>
                                      </p:cBhvr>
                                      <p:to>
                                        <p:strVal val="visible"/>
                                      </p:to>
                                    </p:set>
                                    <p:animEffect transition="in" filter="fade">
                                      <p:cBhvr>
                                        <p:cTn id="10" dur="1000"/>
                                        <p:tgtEl>
                                          <p:spTgt spid="25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59"/>
                                        </p:tgtEl>
                                        <p:attrNameLst>
                                          <p:attrName>style.visibility</p:attrName>
                                        </p:attrNameLst>
                                      </p:cBhvr>
                                      <p:to>
                                        <p:strVal val="visible"/>
                                      </p:to>
                                    </p:set>
                                    <p:animEffect transition="in" filter="fade">
                                      <p:cBhvr>
                                        <p:cTn id="14" dur="2000"/>
                                        <p:tgtEl>
                                          <p:spTgt spid="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29"/>
          <p:cNvSpPr/>
          <p:nvPr/>
        </p:nvSpPr>
        <p:spPr>
          <a:xfrm>
            <a:off x="142844" y="142852"/>
            <a:ext cx="8929750" cy="6572296"/>
          </a:xfrm>
          <a:prstGeom prst="round2DiagRect">
            <a:avLst>
              <a:gd name="adj1" fmla="val 16667"/>
              <a:gd name="adj2" fmla="val 0"/>
            </a:avLst>
          </a:prstGeom>
          <a:solidFill>
            <a:srgbClr val="FEF0D5"/>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265" name="Google Shape;265;p29"/>
          <p:cNvSpPr/>
          <p:nvPr/>
        </p:nvSpPr>
        <p:spPr>
          <a:xfrm>
            <a:off x="214282" y="285728"/>
            <a:ext cx="8715436" cy="637097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400"/>
              <a:buFont typeface="Times New Roman"/>
              <a:buNone/>
            </a:pPr>
            <a:r>
              <a:rPr lang="uk-UA" sz="2400" b="1" i="0" u="none" strike="noStrike" cap="none">
                <a:solidFill>
                  <a:srgbClr val="2A2928"/>
                </a:solidFill>
                <a:latin typeface="Times New Roman"/>
                <a:ea typeface="Times New Roman"/>
                <a:cs typeface="Times New Roman"/>
                <a:sym typeface="Times New Roman"/>
              </a:rPr>
              <a:t>На об'єктах з масовим перебуванням людей, які є навчальними (у тому числі дошкільними) закладами, закладами охорони здоров'я із стаціонаром, будинками для людей похилого віку та інвалідів, санаторіями і закладами відпочинку, розважальними, культурно-освітніми та видовищними закладами, критими спортивними будинками і спорудами, готелями, мотелями, кемпінгами, торговими підприємствами та іншими аналогічними за призначенням об'єктами з масовим перебуванням людей, </a:t>
            </a:r>
            <a:r>
              <a:rPr lang="uk-UA" sz="2400" b="1" i="0" u="sng" strike="noStrike" cap="none">
                <a:solidFill>
                  <a:srgbClr val="C00000"/>
                </a:solidFill>
                <a:latin typeface="Times New Roman"/>
                <a:ea typeface="Times New Roman"/>
                <a:cs typeface="Times New Roman"/>
                <a:sym typeface="Times New Roman"/>
              </a:rPr>
              <a:t>на доповнення до схематичного плану евакуації повинна бути розроблена та затверджена керівником інструкція, що визначає дії персоналу щодо забезпечення безпечної та швидкої евакуації людей, за якою не рідше одного разу на півроку мають проводитися практичні тренування всіх задіяних працівників.</a:t>
            </a:r>
            <a:r>
              <a:rPr lang="uk-UA" sz="2400" b="1" i="0" u="none" strike="noStrike" cap="none">
                <a:solidFill>
                  <a:srgbClr val="2A2928"/>
                </a:solidFill>
                <a:latin typeface="Times New Roman"/>
                <a:ea typeface="Times New Roman"/>
                <a:cs typeface="Times New Roman"/>
                <a:sym typeface="Times New Roman"/>
              </a:rPr>
              <a:t> Для об'єктів, у яких передбачається перебування людей уночі, інструкції повинні передбачати також дії у нічний час.</a:t>
            </a:r>
            <a:endParaRPr sz="2400" b="1"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20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0"/>
          <p:cNvSpPr/>
          <p:nvPr/>
        </p:nvSpPr>
        <p:spPr>
          <a:xfrm>
            <a:off x="1000100" y="0"/>
            <a:ext cx="8143900" cy="2214554"/>
          </a:xfrm>
          <a:prstGeom prst="ellipse">
            <a:avLst/>
          </a:prstGeom>
          <a:solidFill>
            <a:srgbClr val="D8D8D8"/>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1" name="Google Shape;271;p30"/>
          <p:cNvSpPr/>
          <p:nvPr/>
        </p:nvSpPr>
        <p:spPr>
          <a:xfrm>
            <a:off x="2214546" y="226148"/>
            <a:ext cx="6072230" cy="163121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6. У разі зміни планування або функціонального призначення будинків (приміщень, споруд), технології виробництва, штатного розкладу персоналу плани евакуації та інструкції повинні бути відкориговані.</a:t>
            </a:r>
            <a:endParaRPr sz="2000" b="1" i="0" u="none" strike="noStrike" cap="none">
              <a:solidFill>
                <a:schemeClr val="dk1"/>
              </a:solidFill>
              <a:latin typeface="Times New Roman"/>
              <a:ea typeface="Times New Roman"/>
              <a:cs typeface="Times New Roman"/>
              <a:sym typeface="Times New Roman"/>
            </a:endParaRPr>
          </a:p>
        </p:txBody>
      </p:sp>
      <p:sp>
        <p:nvSpPr>
          <p:cNvPr id="272" name="Google Shape;272;p30"/>
          <p:cNvSpPr/>
          <p:nvPr/>
        </p:nvSpPr>
        <p:spPr>
          <a:xfrm>
            <a:off x="214282" y="2357430"/>
            <a:ext cx="5715040" cy="1571636"/>
          </a:xfrm>
          <a:prstGeom prst="snip2DiagRect">
            <a:avLst>
              <a:gd name="adj1" fmla="val 0"/>
              <a:gd name="adj2"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sp>
        <p:nvSpPr>
          <p:cNvPr id="273" name="Google Shape;273;p30"/>
          <p:cNvSpPr/>
          <p:nvPr/>
        </p:nvSpPr>
        <p:spPr>
          <a:xfrm>
            <a:off x="214282" y="2428868"/>
            <a:ext cx="5357850" cy="132343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7. У приміщеннях на видимих місцях біля телефонів слід вивішувати таблички із зазначенням номера телефону для виклику пожежно-рятувальних підрозділів.</a:t>
            </a:r>
            <a:endParaRPr sz="2000" b="1" i="0" u="none" strike="noStrike" cap="none">
              <a:solidFill>
                <a:schemeClr val="dk1"/>
              </a:solidFill>
              <a:latin typeface="Times New Roman"/>
              <a:ea typeface="Times New Roman"/>
              <a:cs typeface="Times New Roman"/>
              <a:sym typeface="Times New Roman"/>
            </a:endParaRPr>
          </a:p>
        </p:txBody>
      </p:sp>
      <p:sp>
        <p:nvSpPr>
          <p:cNvPr id="274" name="Google Shape;274;p30"/>
          <p:cNvSpPr/>
          <p:nvPr/>
        </p:nvSpPr>
        <p:spPr>
          <a:xfrm>
            <a:off x="2571736" y="4071942"/>
            <a:ext cx="6357982" cy="2571768"/>
          </a:xfrm>
          <a:prstGeom prst="round2Diag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75" name="Google Shape;275;p30"/>
          <p:cNvSpPr/>
          <p:nvPr/>
        </p:nvSpPr>
        <p:spPr>
          <a:xfrm>
            <a:off x="2714612" y="4017727"/>
            <a:ext cx="6143668" cy="255454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8. Територія об'єкта, а також будинки, споруди, приміщення мають бути забезпечені відповідними знаками безпеки. Знаки безпеки, їх кількість, а також місця їх встановлення повинні відповідати ДСТУ ISO 6309:2007 "Протипожежний захист. Знаки безпеки. Форма та колір" (ISO 6309:1987, IDT) та ГОСТ 12.4.026-76 "ССБТ. Цвета сигнальные и знаки безопасности".</a:t>
            </a:r>
            <a:endParaRPr sz="2000" b="1" i="0" u="none" strike="noStrike" cap="none">
              <a:solidFill>
                <a:schemeClr val="dk1"/>
              </a:solidFill>
              <a:latin typeface="Times New Roman"/>
              <a:ea typeface="Times New Roman"/>
              <a:cs typeface="Times New Roman"/>
              <a:sym typeface="Times New Roman"/>
            </a:endParaRPr>
          </a:p>
        </p:txBody>
      </p:sp>
      <p:pic>
        <p:nvPicPr>
          <p:cNvPr id="276" name="Google Shape;276;p30" descr="https://im1-tub-ua.yandex.net/i?id=2fa6a44e510b90c7b87cfebd8a86f2a5&amp;n=33&amp;h=170"/>
          <p:cNvPicPr preferRelativeResize="0"/>
          <p:nvPr/>
        </p:nvPicPr>
        <p:blipFill rotWithShape="1">
          <a:blip r:embed="rId3">
            <a:alphaModFix/>
          </a:blip>
          <a:srcRect/>
          <a:stretch/>
        </p:blipFill>
        <p:spPr>
          <a:xfrm>
            <a:off x="0" y="4243418"/>
            <a:ext cx="2643157" cy="2114540"/>
          </a:xfrm>
          <a:prstGeom prst="ellipse">
            <a:avLst/>
          </a:prstGeom>
          <a:noFill/>
          <a:ln>
            <a:noFill/>
          </a:ln>
        </p:spPr>
      </p:pic>
      <p:pic>
        <p:nvPicPr>
          <p:cNvPr id="277" name="Google Shape;277;p30" descr="https://im2-tub-ua.yandex.net/i?id=083bee4b8d10ef58e3f74a9a8ba816c0&amp;n=33&amp;h=170"/>
          <p:cNvPicPr preferRelativeResize="0"/>
          <p:nvPr/>
        </p:nvPicPr>
        <p:blipFill rotWithShape="1">
          <a:blip r:embed="rId4">
            <a:alphaModFix/>
          </a:blip>
          <a:srcRect/>
          <a:stretch/>
        </p:blipFill>
        <p:spPr>
          <a:xfrm>
            <a:off x="5786446" y="1857364"/>
            <a:ext cx="3357554" cy="2214578"/>
          </a:xfrm>
          <a:prstGeom prst="ellipse">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1"/>
          <p:cNvSpPr/>
          <p:nvPr/>
        </p:nvSpPr>
        <p:spPr>
          <a:xfrm>
            <a:off x="3143240" y="285728"/>
            <a:ext cx="5857916" cy="1714512"/>
          </a:xfrm>
          <a:prstGeom prst="flowChartPredefinedProcess">
            <a:avLst/>
          </a:prstGeom>
          <a:solidFill>
            <a:schemeClr val="lt1"/>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3" name="Google Shape;283;p31"/>
          <p:cNvSpPr/>
          <p:nvPr/>
        </p:nvSpPr>
        <p:spPr>
          <a:xfrm>
            <a:off x="3929058" y="297586"/>
            <a:ext cx="4214842" cy="163121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9. Застосування у будівництві й на виробництві матеріалів та речовин, на які відсутні показники щодо пожежної небезпеки, забороняється.</a:t>
            </a:r>
            <a:endParaRPr sz="2000" b="1" i="0" u="none" strike="noStrike" cap="none">
              <a:solidFill>
                <a:schemeClr val="dk1"/>
              </a:solidFill>
              <a:latin typeface="Times New Roman"/>
              <a:ea typeface="Times New Roman"/>
              <a:cs typeface="Times New Roman"/>
              <a:sym typeface="Times New Roman"/>
            </a:endParaRPr>
          </a:p>
        </p:txBody>
      </p:sp>
      <p:sp>
        <p:nvSpPr>
          <p:cNvPr id="284" name="Google Shape;284;p31"/>
          <p:cNvSpPr/>
          <p:nvPr/>
        </p:nvSpPr>
        <p:spPr>
          <a:xfrm>
            <a:off x="142844" y="2285992"/>
            <a:ext cx="6215106" cy="4357718"/>
          </a:xfrm>
          <a:prstGeom prst="round2DiagRect">
            <a:avLst>
              <a:gd name="adj1" fmla="val 16667"/>
              <a:gd name="adj2" fmla="val 0"/>
            </a:avLst>
          </a:prstGeom>
          <a:solidFill>
            <a:srgbClr val="F2F2F2"/>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5" name="Google Shape;285;p31"/>
          <p:cNvSpPr/>
          <p:nvPr/>
        </p:nvSpPr>
        <p:spPr>
          <a:xfrm>
            <a:off x="285720" y="2407406"/>
            <a:ext cx="5929354" cy="4093428"/>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10. Для працівників охорони (сторожів, вахтерів, вартових) повинно бути розроблено інструкцію, в якій необхідно визначити їхні обов'язки щодо контролю за додержанням протипожежного режиму, огляду території і приміщень, порядок дій в разі виявлення пожежі, спрацювання систем протипожежного захисту, а також указати, хто з посадових осіб об'єкта має бути викликаний у нічний час у разі пожежі.</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Працівники охорони повинні мати список посадових осіб об'єкта із зазначенням їх місць проживання, службових, домашніх (мобільних) телефонів.</a:t>
            </a:r>
            <a:endParaRPr sz="2000" b="1" i="0" u="none" strike="noStrike" cap="none">
              <a:solidFill>
                <a:schemeClr val="dk1"/>
              </a:solidFill>
              <a:latin typeface="Times New Roman"/>
              <a:ea typeface="Times New Roman"/>
              <a:cs typeface="Times New Roman"/>
              <a:sym typeface="Times New Roman"/>
            </a:endParaRPr>
          </a:p>
        </p:txBody>
      </p:sp>
      <p:pic>
        <p:nvPicPr>
          <p:cNvPr id="286" name="Google Shape;286;p31" descr="https://im0-tub-ua.yandex.net/i?id=269a7092ae413b30abd9b8956c6609fc&amp;n=33&amp;h=170"/>
          <p:cNvPicPr preferRelativeResize="0"/>
          <p:nvPr/>
        </p:nvPicPr>
        <p:blipFill rotWithShape="1">
          <a:blip r:embed="rId3">
            <a:alphaModFix/>
          </a:blip>
          <a:srcRect/>
          <a:stretch/>
        </p:blipFill>
        <p:spPr>
          <a:xfrm>
            <a:off x="0" y="0"/>
            <a:ext cx="3071802" cy="2194146"/>
          </a:xfrm>
          <a:prstGeom prst="rect">
            <a:avLst/>
          </a:prstGeom>
          <a:noFill/>
          <a:ln>
            <a:noFill/>
          </a:ln>
        </p:spPr>
      </p:pic>
      <p:pic>
        <p:nvPicPr>
          <p:cNvPr id="287" name="Google Shape;287;p31" descr="https://im3-tub-ua.yandex.net/i?id=1be1ac588493873bedadf66783832a9e&amp;n=33&amp;h=170"/>
          <p:cNvPicPr preferRelativeResize="0"/>
          <p:nvPr/>
        </p:nvPicPr>
        <p:blipFill rotWithShape="1">
          <a:blip r:embed="rId4">
            <a:alphaModFix/>
          </a:blip>
          <a:srcRect/>
          <a:stretch/>
        </p:blipFill>
        <p:spPr>
          <a:xfrm>
            <a:off x="6429388" y="2786058"/>
            <a:ext cx="2571768" cy="2643206"/>
          </a:xfrm>
          <a:prstGeom prst="ellipse">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4"/>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92" name="Google Shape;92;p14" descr="http://zakonst.rada.gov.ua/images/gerb.gif"/>
          <p:cNvPicPr preferRelativeResize="0"/>
          <p:nvPr/>
        </p:nvPicPr>
        <p:blipFill rotWithShape="1">
          <a:blip r:embed="rId3">
            <a:alphaModFix/>
          </a:blip>
          <a:srcRect/>
          <a:stretch/>
        </p:blipFill>
        <p:spPr>
          <a:xfrm>
            <a:off x="4500562" y="142852"/>
            <a:ext cx="571500" cy="762000"/>
          </a:xfrm>
          <a:prstGeom prst="rect">
            <a:avLst/>
          </a:prstGeom>
          <a:noFill/>
          <a:ln>
            <a:noFill/>
          </a:ln>
        </p:spPr>
      </p:pic>
      <p:sp>
        <p:nvSpPr>
          <p:cNvPr id="93" name="Google Shape;93;p14"/>
          <p:cNvSpPr/>
          <p:nvPr/>
        </p:nvSpPr>
        <p:spPr>
          <a:xfrm>
            <a:off x="1964075" y="847636"/>
            <a:ext cx="5215851" cy="120032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2060"/>
              </a:buClr>
              <a:buSzPts val="2400"/>
              <a:buFont typeface="Times New Roman"/>
              <a:buNone/>
            </a:pPr>
            <a:r>
              <a:rPr lang="uk-UA" sz="2400" b="1" i="1" u="none" strike="noStrike" cap="none">
                <a:solidFill>
                  <a:srgbClr val="002060"/>
                </a:solidFill>
                <a:latin typeface="Times New Roman"/>
                <a:ea typeface="Times New Roman"/>
                <a:cs typeface="Times New Roman"/>
                <a:sym typeface="Times New Roman"/>
              </a:rPr>
              <a:t>КОДЕКС</a:t>
            </a:r>
            <a:endParaRPr sz="2400" b="1" i="0" u="none" strike="noStrike" cap="none">
              <a:solidFill>
                <a:srgbClr val="00206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2060"/>
              </a:buClr>
              <a:buSzPts val="2400"/>
              <a:buFont typeface="Times New Roman"/>
              <a:buNone/>
            </a:pPr>
            <a:r>
              <a:rPr lang="uk-UA" sz="2400" b="1" i="1" u="none" strike="noStrike" cap="none">
                <a:solidFill>
                  <a:srgbClr val="002060"/>
                </a:solidFill>
                <a:latin typeface="Times New Roman"/>
                <a:ea typeface="Times New Roman"/>
                <a:cs typeface="Times New Roman"/>
                <a:sym typeface="Times New Roman"/>
              </a:rPr>
              <a:t>ЦИВІЛЬНОГО ЗАХИСТУ УКРАЇНИ</a:t>
            </a:r>
            <a:endParaRPr sz="2400" b="1" i="0" u="none" strike="noStrike" cap="none">
              <a:solidFill>
                <a:srgbClr val="00206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2400"/>
              <a:buFont typeface="Calibri"/>
              <a:buNone/>
            </a:pPr>
            <a:endParaRPr sz="2400" b="1" i="0" u="none" strike="noStrike" cap="none">
              <a:solidFill>
                <a:srgbClr val="002060"/>
              </a:solidFill>
              <a:latin typeface="Times New Roman"/>
              <a:ea typeface="Times New Roman"/>
              <a:cs typeface="Times New Roman"/>
              <a:sym typeface="Times New Roman"/>
            </a:endParaRPr>
          </a:p>
        </p:txBody>
      </p:sp>
      <p:sp>
        <p:nvSpPr>
          <p:cNvPr id="94" name="Google Shape;94;p14"/>
          <p:cNvSpPr/>
          <p:nvPr/>
        </p:nvSpPr>
        <p:spPr>
          <a:xfrm>
            <a:off x="2081094" y="1583612"/>
            <a:ext cx="4981813" cy="70788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C00000"/>
              </a:buClr>
              <a:buSzPts val="2000"/>
              <a:buFont typeface="Times New Roman"/>
              <a:buNone/>
            </a:pPr>
            <a:r>
              <a:rPr lang="uk-UA" sz="2000" b="1" i="0" u="none" strike="noStrike" cap="none">
                <a:solidFill>
                  <a:srgbClr val="C00000"/>
                </a:solidFill>
                <a:latin typeface="Times New Roman"/>
                <a:ea typeface="Times New Roman"/>
                <a:cs typeface="Times New Roman"/>
                <a:sym typeface="Times New Roman"/>
              </a:rPr>
              <a:t>Глава 13. Забезпечення пожежної безпеки</a:t>
            </a:r>
            <a:endParaRPr sz="2000" b="0" i="0" u="none" strike="noStrike" cap="none">
              <a:solidFill>
                <a:srgbClr val="C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2000"/>
              <a:buFont typeface="Calibri"/>
              <a:buNone/>
            </a:pPr>
            <a:endParaRPr sz="2000" b="0" i="0" u="none" strike="noStrike" cap="none">
              <a:solidFill>
                <a:srgbClr val="C00000"/>
              </a:solidFill>
              <a:latin typeface="Times New Roman"/>
              <a:ea typeface="Times New Roman"/>
              <a:cs typeface="Times New Roman"/>
              <a:sym typeface="Times New Roman"/>
            </a:endParaRPr>
          </a:p>
        </p:txBody>
      </p:sp>
      <p:sp>
        <p:nvSpPr>
          <p:cNvPr id="95" name="Google Shape;95;p14">
            <a:hlinkClick r:id="rId4"/>
          </p:cNvPr>
          <p:cNvSpPr/>
          <p:nvPr/>
        </p:nvSpPr>
        <p:spPr>
          <a:xfrm>
            <a:off x="8072462" y="928670"/>
            <a:ext cx="914400" cy="914400"/>
          </a:xfrm>
          <a:prstGeom prst="star4">
            <a:avLst>
              <a:gd name="adj" fmla="val 1250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 name="Google Shape;96;p14"/>
          <p:cNvSpPr/>
          <p:nvPr/>
        </p:nvSpPr>
        <p:spPr>
          <a:xfrm>
            <a:off x="214282" y="2214554"/>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7" name="Google Shape;97;p14"/>
          <p:cNvSpPr/>
          <p:nvPr/>
        </p:nvSpPr>
        <p:spPr>
          <a:xfrm>
            <a:off x="214282" y="2238669"/>
            <a:ext cx="2643206" cy="923330"/>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55.</a:t>
            </a:r>
            <a:r>
              <a:rPr lang="uk-UA" sz="1800" b="0" i="0" u="none" strike="noStrike" cap="none">
                <a:solidFill>
                  <a:schemeClr val="dk1"/>
                </a:solidFill>
                <a:latin typeface="Times New Roman"/>
                <a:ea typeface="Times New Roman"/>
                <a:cs typeface="Times New Roman"/>
                <a:sym typeface="Times New Roman"/>
              </a:rPr>
              <a:t> Заходи щодо забезпечення пожежної безпеки</a:t>
            </a:r>
            <a:endParaRPr sz="1800" b="0" i="0" u="none" strike="noStrike" cap="none">
              <a:solidFill>
                <a:schemeClr val="dk1"/>
              </a:solidFill>
              <a:latin typeface="Arial"/>
              <a:ea typeface="Arial"/>
              <a:cs typeface="Arial"/>
              <a:sym typeface="Arial"/>
            </a:endParaRPr>
          </a:p>
        </p:txBody>
      </p:sp>
      <p:sp>
        <p:nvSpPr>
          <p:cNvPr id="98" name="Google Shape;98;p14"/>
          <p:cNvSpPr/>
          <p:nvPr/>
        </p:nvSpPr>
        <p:spPr>
          <a:xfrm>
            <a:off x="3214678" y="2214554"/>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9" name="Google Shape;99;p14"/>
          <p:cNvSpPr/>
          <p:nvPr/>
        </p:nvSpPr>
        <p:spPr>
          <a:xfrm>
            <a:off x="6215074" y="2214554"/>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1800" b="1">
                <a:solidFill>
                  <a:schemeClr val="dk1"/>
                </a:solidFill>
                <a:latin typeface="Times New Roman"/>
                <a:ea typeface="Times New Roman"/>
                <a:cs typeface="Times New Roman"/>
                <a:sym typeface="Times New Roman"/>
              </a:rPr>
              <a:t>Стаття 57.</a:t>
            </a:r>
            <a:r>
              <a:rPr lang="uk-UA" sz="1800">
                <a:solidFill>
                  <a:schemeClr val="dk1"/>
                </a:solidFill>
                <a:latin typeface="Times New Roman"/>
                <a:ea typeface="Times New Roman"/>
                <a:cs typeface="Times New Roman"/>
                <a:sym typeface="Times New Roman"/>
              </a:rPr>
              <a:t> Дотримання вимог пожежної безпеки </a:t>
            </a:r>
            <a:endParaRPr sz="1800">
              <a:solidFill>
                <a:schemeClr val="dk1"/>
              </a:solidFill>
              <a:latin typeface="Times New Roman"/>
              <a:ea typeface="Times New Roman"/>
              <a:cs typeface="Times New Roman"/>
              <a:sym typeface="Times New Roman"/>
            </a:endParaRPr>
          </a:p>
        </p:txBody>
      </p:sp>
      <p:sp>
        <p:nvSpPr>
          <p:cNvPr id="100" name="Google Shape;100;p14"/>
          <p:cNvSpPr/>
          <p:nvPr/>
        </p:nvSpPr>
        <p:spPr>
          <a:xfrm>
            <a:off x="214282" y="3300418"/>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1" name="Google Shape;101;p14"/>
          <p:cNvSpPr/>
          <p:nvPr/>
        </p:nvSpPr>
        <p:spPr>
          <a:xfrm>
            <a:off x="3214678" y="3286124"/>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2" name="Google Shape;102;p14"/>
          <p:cNvSpPr/>
          <p:nvPr/>
        </p:nvSpPr>
        <p:spPr>
          <a:xfrm>
            <a:off x="6215074" y="3286124"/>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3" name="Google Shape;103;p14"/>
          <p:cNvSpPr/>
          <p:nvPr/>
        </p:nvSpPr>
        <p:spPr>
          <a:xfrm>
            <a:off x="214282" y="4371988"/>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4" name="Google Shape;104;p14"/>
          <p:cNvSpPr/>
          <p:nvPr/>
        </p:nvSpPr>
        <p:spPr>
          <a:xfrm>
            <a:off x="214282" y="5500702"/>
            <a:ext cx="8715436"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5" name="Google Shape;105;p14"/>
          <p:cNvSpPr/>
          <p:nvPr/>
        </p:nvSpPr>
        <p:spPr>
          <a:xfrm>
            <a:off x="3214678" y="4371988"/>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1800" b="1">
                <a:solidFill>
                  <a:schemeClr val="dk1"/>
                </a:solidFill>
                <a:latin typeface="Times New Roman"/>
                <a:ea typeface="Times New Roman"/>
                <a:cs typeface="Times New Roman"/>
                <a:sym typeface="Times New Roman"/>
              </a:rPr>
              <a:t>Стаття 62.</a:t>
            </a:r>
            <a:r>
              <a:rPr lang="uk-UA" sz="1800">
                <a:solidFill>
                  <a:schemeClr val="dk1"/>
                </a:solidFill>
                <a:latin typeface="Times New Roman"/>
                <a:ea typeface="Times New Roman"/>
                <a:cs typeface="Times New Roman"/>
                <a:sym typeface="Times New Roman"/>
              </a:rPr>
              <a:t> Місцева пожежна охорона</a:t>
            </a:r>
            <a:endParaRPr sz="1800">
              <a:solidFill>
                <a:schemeClr val="dk1"/>
              </a:solidFill>
              <a:latin typeface="Times New Roman"/>
              <a:ea typeface="Times New Roman"/>
              <a:cs typeface="Times New Roman"/>
              <a:sym typeface="Times New Roman"/>
            </a:endParaRPr>
          </a:p>
        </p:txBody>
      </p:sp>
      <p:sp>
        <p:nvSpPr>
          <p:cNvPr id="106" name="Google Shape;106;p14"/>
          <p:cNvSpPr/>
          <p:nvPr/>
        </p:nvSpPr>
        <p:spPr>
          <a:xfrm>
            <a:off x="6215074" y="4371988"/>
            <a:ext cx="2714644" cy="914400"/>
          </a:xfrm>
          <a:prstGeom prst="round2Same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7" name="Google Shape;107;p14"/>
          <p:cNvSpPr/>
          <p:nvPr/>
        </p:nvSpPr>
        <p:spPr>
          <a:xfrm>
            <a:off x="3214678" y="2286979"/>
            <a:ext cx="2714644" cy="646331"/>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56.</a:t>
            </a:r>
            <a:r>
              <a:rPr lang="uk-UA" sz="1800" b="0" i="0" u="none" strike="noStrike" cap="none">
                <a:solidFill>
                  <a:schemeClr val="dk1"/>
                </a:solidFill>
                <a:latin typeface="Times New Roman"/>
                <a:ea typeface="Times New Roman"/>
                <a:cs typeface="Times New Roman"/>
                <a:sym typeface="Times New Roman"/>
              </a:rPr>
              <a:t> Погодження нормативних  документів</a:t>
            </a:r>
            <a:endParaRPr sz="1800" b="0" i="0" u="none" strike="noStrike" cap="none">
              <a:solidFill>
                <a:schemeClr val="dk1"/>
              </a:solidFill>
              <a:latin typeface="Arial"/>
              <a:ea typeface="Arial"/>
              <a:cs typeface="Arial"/>
              <a:sym typeface="Arial"/>
            </a:endParaRPr>
          </a:p>
        </p:txBody>
      </p:sp>
      <p:sp>
        <p:nvSpPr>
          <p:cNvPr id="108" name="Google Shape;108;p14"/>
          <p:cNvSpPr/>
          <p:nvPr/>
        </p:nvSpPr>
        <p:spPr>
          <a:xfrm>
            <a:off x="214314" y="3267373"/>
            <a:ext cx="2714612" cy="923330"/>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58.</a:t>
            </a:r>
            <a:r>
              <a:rPr lang="uk-UA" sz="1800" b="0" i="0" u="none" strike="noStrike" cap="none">
                <a:solidFill>
                  <a:schemeClr val="dk1"/>
                </a:solidFill>
                <a:latin typeface="Times New Roman"/>
                <a:ea typeface="Times New Roman"/>
                <a:cs typeface="Times New Roman"/>
                <a:sym typeface="Times New Roman"/>
              </a:rPr>
              <a:t> Призначення і завдання пожежної охорони</a:t>
            </a:r>
            <a:endParaRPr sz="1800" b="0" i="0" u="none" strike="noStrike" cap="none">
              <a:solidFill>
                <a:schemeClr val="dk1"/>
              </a:solidFill>
              <a:latin typeface="Arial"/>
              <a:ea typeface="Arial"/>
              <a:cs typeface="Arial"/>
              <a:sym typeface="Arial"/>
            </a:endParaRPr>
          </a:p>
        </p:txBody>
      </p:sp>
      <p:sp>
        <p:nvSpPr>
          <p:cNvPr id="109" name="Google Shape;109;p14"/>
          <p:cNvSpPr/>
          <p:nvPr/>
        </p:nvSpPr>
        <p:spPr>
          <a:xfrm>
            <a:off x="3214678" y="3324525"/>
            <a:ext cx="2643206" cy="64633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59.</a:t>
            </a:r>
            <a:r>
              <a:rPr lang="uk-UA" sz="1800" b="0" i="0" u="none" strike="noStrike" cap="none">
                <a:solidFill>
                  <a:schemeClr val="dk1"/>
                </a:solidFill>
                <a:latin typeface="Times New Roman"/>
                <a:ea typeface="Times New Roman"/>
                <a:cs typeface="Times New Roman"/>
                <a:sym typeface="Times New Roman"/>
              </a:rPr>
              <a:t> Види пожежної охорони</a:t>
            </a:r>
            <a:endParaRPr sz="1800" b="0" i="0" u="none" strike="noStrike" cap="none">
              <a:solidFill>
                <a:schemeClr val="dk1"/>
              </a:solidFill>
              <a:latin typeface="Arial"/>
              <a:ea typeface="Arial"/>
              <a:cs typeface="Arial"/>
              <a:sym typeface="Arial"/>
            </a:endParaRPr>
          </a:p>
        </p:txBody>
      </p:sp>
      <p:sp>
        <p:nvSpPr>
          <p:cNvPr id="110" name="Google Shape;110;p14"/>
          <p:cNvSpPr/>
          <p:nvPr/>
        </p:nvSpPr>
        <p:spPr>
          <a:xfrm>
            <a:off x="6215074" y="3305863"/>
            <a:ext cx="2643174" cy="646331"/>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60.</a:t>
            </a:r>
            <a:r>
              <a:rPr lang="uk-UA" sz="1800" b="0" i="0" u="none" strike="noStrike" cap="none">
                <a:solidFill>
                  <a:schemeClr val="dk1"/>
                </a:solidFill>
                <a:latin typeface="Times New Roman"/>
                <a:ea typeface="Times New Roman"/>
                <a:cs typeface="Times New Roman"/>
                <a:sym typeface="Times New Roman"/>
              </a:rPr>
              <a:t> Державна пожежна охорона</a:t>
            </a:r>
            <a:endParaRPr sz="1800" b="0" i="0" u="none" strike="noStrike" cap="none">
              <a:solidFill>
                <a:schemeClr val="dk1"/>
              </a:solidFill>
              <a:latin typeface="Arial"/>
              <a:ea typeface="Arial"/>
              <a:cs typeface="Arial"/>
              <a:sym typeface="Arial"/>
            </a:endParaRPr>
          </a:p>
        </p:txBody>
      </p:sp>
      <p:sp>
        <p:nvSpPr>
          <p:cNvPr id="111" name="Google Shape;111;p14"/>
          <p:cNvSpPr/>
          <p:nvPr/>
        </p:nvSpPr>
        <p:spPr>
          <a:xfrm>
            <a:off x="214314" y="4377433"/>
            <a:ext cx="2643174" cy="646331"/>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61.</a:t>
            </a:r>
            <a:r>
              <a:rPr lang="uk-UA" sz="1800" b="0" i="0" u="none" strike="noStrike" cap="none">
                <a:solidFill>
                  <a:schemeClr val="dk1"/>
                </a:solidFill>
                <a:latin typeface="Times New Roman"/>
                <a:ea typeface="Times New Roman"/>
                <a:cs typeface="Times New Roman"/>
                <a:sym typeface="Times New Roman"/>
              </a:rPr>
              <a:t> Відомча пожежна охорона</a:t>
            </a:r>
            <a:endParaRPr sz="1800" b="0" i="0" u="none" strike="noStrike" cap="none">
              <a:solidFill>
                <a:schemeClr val="dk1"/>
              </a:solidFill>
              <a:latin typeface="Arial"/>
              <a:ea typeface="Arial"/>
              <a:cs typeface="Arial"/>
              <a:sym typeface="Arial"/>
            </a:endParaRPr>
          </a:p>
        </p:txBody>
      </p:sp>
      <p:sp>
        <p:nvSpPr>
          <p:cNvPr id="112" name="Google Shape;112;p14"/>
          <p:cNvSpPr/>
          <p:nvPr/>
        </p:nvSpPr>
        <p:spPr>
          <a:xfrm>
            <a:off x="6286512" y="4448871"/>
            <a:ext cx="2571768" cy="646331"/>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800"/>
              <a:buFont typeface="Times New Roman"/>
              <a:buNone/>
            </a:pPr>
            <a:r>
              <a:rPr lang="uk-UA" sz="1800" b="1" i="0" u="none" strike="noStrike" cap="none">
                <a:solidFill>
                  <a:schemeClr val="dk1"/>
                </a:solidFill>
                <a:latin typeface="Times New Roman"/>
                <a:ea typeface="Times New Roman"/>
                <a:cs typeface="Times New Roman"/>
                <a:sym typeface="Times New Roman"/>
              </a:rPr>
              <a:t>Стаття 63.</a:t>
            </a:r>
            <a:r>
              <a:rPr lang="uk-UA" sz="1800" b="0" i="0" u="none" strike="noStrike" cap="none">
                <a:solidFill>
                  <a:schemeClr val="dk1"/>
                </a:solidFill>
                <a:latin typeface="Times New Roman"/>
                <a:ea typeface="Times New Roman"/>
                <a:cs typeface="Times New Roman"/>
                <a:sym typeface="Times New Roman"/>
              </a:rPr>
              <a:t> Добровільна пожежна охорона</a:t>
            </a:r>
            <a:endParaRPr sz="1800" b="0" i="0" u="none" strike="noStrike" cap="none">
              <a:solidFill>
                <a:schemeClr val="dk1"/>
              </a:solidFill>
              <a:latin typeface="Arial"/>
              <a:ea typeface="Arial"/>
              <a:cs typeface="Arial"/>
              <a:sym typeface="Arial"/>
            </a:endParaRPr>
          </a:p>
        </p:txBody>
      </p:sp>
      <p:sp>
        <p:nvSpPr>
          <p:cNvPr id="113" name="Google Shape;113;p14"/>
          <p:cNvSpPr/>
          <p:nvPr/>
        </p:nvSpPr>
        <p:spPr>
          <a:xfrm>
            <a:off x="285720" y="5391709"/>
            <a:ext cx="8572560" cy="1323439"/>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Глава 14. Державний нагляд (контроль) у сфері техногенної та пожежної безпеки</a:t>
            </a:r>
            <a:endParaRPr/>
          </a:p>
          <a:p>
            <a:pPr marL="0" marR="0" lvl="0" indent="0" algn="ctr" rtl="0">
              <a:lnSpc>
                <a:spcPct val="100000"/>
              </a:lnSpc>
              <a:spcBef>
                <a:spcPts val="0"/>
              </a:spcBef>
              <a:spcAft>
                <a:spcPts val="0"/>
              </a:spcAft>
              <a:buClr>
                <a:srgbClr val="002060"/>
              </a:buClr>
              <a:buSzPts val="2000"/>
              <a:buFont typeface="Times New Roman"/>
              <a:buNone/>
            </a:pPr>
            <a:r>
              <a:rPr lang="uk-UA" sz="2000" b="1">
                <a:solidFill>
                  <a:srgbClr val="002060"/>
                </a:solidFill>
                <a:latin typeface="Times New Roman"/>
                <a:ea typeface="Times New Roman"/>
                <a:cs typeface="Times New Roman"/>
                <a:sym typeface="Times New Roman"/>
              </a:rPr>
              <a:t>Ст.ст. 64-70</a:t>
            </a:r>
            <a:endParaRPr sz="2000" b="1" i="0" u="none" strike="noStrike" cap="none">
              <a:solidFill>
                <a:srgbClr val="00206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chemeClr val="dk1"/>
              </a:buClr>
              <a:buSzPts val="2000"/>
              <a:buFont typeface="Calibri"/>
              <a:buNone/>
            </a:pPr>
            <a:endParaRPr sz="2000" b="1" i="0" u="none" strike="noStrike" cap="none">
              <a:solidFill>
                <a:srgbClr val="00206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Google Shape;292;p32"/>
          <p:cNvSpPr/>
          <p:nvPr/>
        </p:nvSpPr>
        <p:spPr>
          <a:xfrm>
            <a:off x="2928926" y="214290"/>
            <a:ext cx="6000792" cy="1785950"/>
          </a:xfrm>
          <a:prstGeom prst="flowChartDocument">
            <a:avLst/>
          </a:prstGeom>
          <a:solidFill>
            <a:srgbClr val="F2F2F2"/>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3" name="Google Shape;293;p32"/>
          <p:cNvSpPr/>
          <p:nvPr/>
        </p:nvSpPr>
        <p:spPr>
          <a:xfrm>
            <a:off x="2928926" y="297586"/>
            <a:ext cx="5857916" cy="163121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11. Працівники об'єкта зобов'язані дотримуватися встановленого протипожежного режиму, виконувати вимоги цих Правил та інших нормативно-правових актів з питань пожежної безпеки.</a:t>
            </a:r>
            <a:endParaRPr sz="2000" b="1" i="0" u="none" strike="noStrike" cap="none">
              <a:solidFill>
                <a:schemeClr val="dk1"/>
              </a:solidFill>
              <a:latin typeface="Times New Roman"/>
              <a:ea typeface="Times New Roman"/>
              <a:cs typeface="Times New Roman"/>
              <a:sym typeface="Times New Roman"/>
            </a:endParaRPr>
          </a:p>
        </p:txBody>
      </p:sp>
      <p:sp>
        <p:nvSpPr>
          <p:cNvPr id="294" name="Google Shape;294;p32"/>
          <p:cNvSpPr/>
          <p:nvPr/>
        </p:nvSpPr>
        <p:spPr>
          <a:xfrm>
            <a:off x="0" y="2571744"/>
            <a:ext cx="6929454" cy="3286148"/>
          </a:xfrm>
          <a:prstGeom prst="parallelogram">
            <a:avLst>
              <a:gd name="adj" fmla="val 25000"/>
            </a:avLst>
          </a:prstGeom>
          <a:solidFill>
            <a:schemeClr val="lt1"/>
          </a:solidFill>
          <a:ln w="25400" cap="flat" cmpd="sng">
            <a:solidFill>
              <a:srgbClr val="00206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5" name="Google Shape;295;p32"/>
          <p:cNvSpPr/>
          <p:nvPr/>
        </p:nvSpPr>
        <p:spPr>
          <a:xfrm>
            <a:off x="714348" y="2544917"/>
            <a:ext cx="5500726" cy="317009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12. З метою проведення заходів із запобігання виникненню пожеж та організації їх гасіння на підприємствах створюється добровільна пожежна охорона, для забезпечення функціонування якої утворюються пожежно-рятувальні підрозділи. Порядок функціонування добровільної пожежної охорони затверджено </a:t>
            </a:r>
            <a:r>
              <a:rPr lang="uk-UA" sz="2000" b="1" i="0" u="none" strike="noStrike" cap="none">
                <a:solidFill>
                  <a:srgbClr val="002060"/>
                </a:solidFill>
                <a:latin typeface="Times New Roman"/>
                <a:ea typeface="Times New Roman"/>
                <a:cs typeface="Times New Roman"/>
                <a:sym typeface="Times New Roman"/>
              </a:rPr>
              <a:t>постанова Кабінету Міністрів України від 17 липня 2013 року </a:t>
            </a:r>
            <a:endParaRPr/>
          </a:p>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 564.</a:t>
            </a:r>
            <a:endParaRPr sz="2000" b="1" i="0" u="none" strike="noStrike" cap="none">
              <a:solidFill>
                <a:srgbClr val="002060"/>
              </a:solidFill>
              <a:latin typeface="Times New Roman"/>
              <a:ea typeface="Times New Roman"/>
              <a:cs typeface="Times New Roman"/>
              <a:sym typeface="Times New Roman"/>
            </a:endParaRPr>
          </a:p>
        </p:txBody>
      </p:sp>
      <p:pic>
        <p:nvPicPr>
          <p:cNvPr id="296" name="Google Shape;296;p32" descr="https://im0-tub-ua.yandex.net/i?id=4b701bc164cca73d9f5c2860419c4235&amp;n=33&amp;h=170"/>
          <p:cNvPicPr preferRelativeResize="0"/>
          <p:nvPr/>
        </p:nvPicPr>
        <p:blipFill rotWithShape="1">
          <a:blip r:embed="rId3">
            <a:alphaModFix/>
          </a:blip>
          <a:srcRect/>
          <a:stretch/>
        </p:blipFill>
        <p:spPr>
          <a:xfrm>
            <a:off x="155575" y="214290"/>
            <a:ext cx="2670939" cy="2000264"/>
          </a:xfrm>
          <a:prstGeom prst="rect">
            <a:avLst/>
          </a:prstGeom>
          <a:noFill/>
          <a:ln>
            <a:noFill/>
          </a:ln>
        </p:spPr>
      </p:pic>
      <p:pic>
        <p:nvPicPr>
          <p:cNvPr id="297" name="Google Shape;297;p32" descr="https://im1-tub-ua.yandex.net/i?id=69f0992f009b58dc3864b50684294a6d&amp;n=33&amp;h=170"/>
          <p:cNvPicPr preferRelativeResize="0"/>
          <p:nvPr/>
        </p:nvPicPr>
        <p:blipFill rotWithShape="1">
          <a:blip r:embed="rId4">
            <a:alphaModFix/>
          </a:blip>
          <a:srcRect/>
          <a:stretch/>
        </p:blipFill>
        <p:spPr>
          <a:xfrm>
            <a:off x="6287322" y="3000372"/>
            <a:ext cx="2856678" cy="235745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6"/>
                                        </p:tgtEl>
                                        <p:attrNameLst>
                                          <p:attrName>style.visibility</p:attrName>
                                        </p:attrNameLst>
                                      </p:cBhvr>
                                      <p:to>
                                        <p:strVal val="visible"/>
                                      </p:to>
                                    </p:set>
                                    <p:animEffect transition="in" filter="fade">
                                      <p:cBhvr>
                                        <p:cTn id="7" dur="500"/>
                                        <p:tgtEl>
                                          <p:spTgt spid="296"/>
                                        </p:tgtEl>
                                      </p:cBhvr>
                                    </p:animEffect>
                                  </p:childTnLst>
                                </p:cTn>
                              </p:par>
                              <p:par>
                                <p:cTn id="8" presetID="2" presetClass="entr" presetSubtype="4" fill="hold" nodeType="withEffect">
                                  <p:stCondLst>
                                    <p:cond delay="0"/>
                                  </p:stCondLst>
                                  <p:childTnLst>
                                    <p:set>
                                      <p:cBhvr>
                                        <p:cTn id="9" dur="1" fill="hold">
                                          <p:stCondLst>
                                            <p:cond delay="0"/>
                                          </p:stCondLst>
                                        </p:cTn>
                                        <p:tgtEl>
                                          <p:spTgt spid="297"/>
                                        </p:tgtEl>
                                        <p:attrNameLst>
                                          <p:attrName>style.visibility</p:attrName>
                                        </p:attrNameLst>
                                      </p:cBhvr>
                                      <p:to>
                                        <p:strVal val="visible"/>
                                      </p:to>
                                    </p:set>
                                    <p:anim calcmode="lin" valueType="num">
                                      <p:cBhvr additive="base">
                                        <p:cTn id="10" dur="500"/>
                                        <p:tgtEl>
                                          <p:spTgt spid="2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3"/>
          <p:cNvSpPr/>
          <p:nvPr/>
        </p:nvSpPr>
        <p:spPr>
          <a:xfrm>
            <a:off x="142844" y="142852"/>
            <a:ext cx="3500462" cy="2357454"/>
          </a:xfrm>
          <a:prstGeom prst="round2Diag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3" name="Google Shape;303;p33"/>
          <p:cNvSpPr/>
          <p:nvPr/>
        </p:nvSpPr>
        <p:spPr>
          <a:xfrm>
            <a:off x="285720" y="182099"/>
            <a:ext cx="3143272" cy="224676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C00000"/>
              </a:buClr>
              <a:buSzPts val="2000"/>
              <a:buFont typeface="Times New Roman"/>
              <a:buNone/>
            </a:pPr>
            <a:r>
              <a:rPr lang="uk-UA" sz="2000" b="1" i="0" u="none" strike="noStrike" cap="none">
                <a:solidFill>
                  <a:srgbClr val="C00000"/>
                </a:solidFill>
                <a:latin typeface="Times New Roman"/>
                <a:ea typeface="Times New Roman"/>
                <a:cs typeface="Times New Roman"/>
                <a:sym typeface="Times New Roman"/>
              </a:rPr>
              <a:t>13. У загальноосвітніх навчальних закладах, дитячих таборах можуть створюватися дружини юних рятувальників-пожежних відповідно до законодавства України.</a:t>
            </a:r>
            <a:endParaRPr sz="2000" b="1" i="0" u="none" strike="noStrike" cap="none">
              <a:solidFill>
                <a:srgbClr val="C00000"/>
              </a:solidFill>
              <a:latin typeface="Times New Roman"/>
              <a:ea typeface="Times New Roman"/>
              <a:cs typeface="Times New Roman"/>
              <a:sym typeface="Times New Roman"/>
            </a:endParaRPr>
          </a:p>
        </p:txBody>
      </p:sp>
      <p:sp>
        <p:nvSpPr>
          <p:cNvPr id="304" name="Google Shape;304;p33"/>
          <p:cNvSpPr/>
          <p:nvPr/>
        </p:nvSpPr>
        <p:spPr>
          <a:xfrm>
            <a:off x="3786182" y="142852"/>
            <a:ext cx="5143536" cy="3143272"/>
          </a:xfrm>
          <a:prstGeom prst="round2Diag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5" name="Google Shape;305;p33"/>
          <p:cNvSpPr/>
          <p:nvPr/>
        </p:nvSpPr>
        <p:spPr>
          <a:xfrm>
            <a:off x="3929058" y="44587"/>
            <a:ext cx="4929222" cy="317009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14. Повноваження у сфері пожежної безпеки асоціацій, корпорацій, концернів, інших господарських об'єднань визначаються їхніми статутами або договорами між суб'єктами господарювання, що утворили об'єднання. Для виконання делегованих об'єднанню функцій у його апараті створюється служба пожежної безпеки.</a:t>
            </a:r>
            <a:endParaRPr sz="2000" b="1" i="0" u="none" strike="noStrike" cap="none">
              <a:solidFill>
                <a:schemeClr val="dk1"/>
              </a:solidFill>
              <a:latin typeface="Times New Roman"/>
              <a:ea typeface="Times New Roman"/>
              <a:cs typeface="Times New Roman"/>
              <a:sym typeface="Times New Roman"/>
            </a:endParaRPr>
          </a:p>
        </p:txBody>
      </p:sp>
      <p:sp>
        <p:nvSpPr>
          <p:cNvPr id="306" name="Google Shape;306;p33"/>
          <p:cNvSpPr/>
          <p:nvPr/>
        </p:nvSpPr>
        <p:spPr>
          <a:xfrm>
            <a:off x="142844" y="3500438"/>
            <a:ext cx="8786874" cy="3214710"/>
          </a:xfrm>
          <a:prstGeom prst="roundRect">
            <a:avLst>
              <a:gd name="adj" fmla="val 16667"/>
            </a:avLst>
          </a:prstGeom>
          <a:solidFill>
            <a:schemeClr val="lt1"/>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7" name="Google Shape;307;p33"/>
          <p:cNvSpPr/>
          <p:nvPr/>
        </p:nvSpPr>
        <p:spPr>
          <a:xfrm>
            <a:off x="214282" y="3451586"/>
            <a:ext cx="8715436" cy="317009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15. Усі працівники при прийнятті на роботу на робочому місці повинні проходити інструктажі з питань пожежної безпеки (далі - протипожежні інструктажі).</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Особи, яких приймають на роботу, пов'язану з підвищеною пожежною небезпекою, повинні попередньо (до початку самостійного виконання роботи) пройти спеціальне навчання (пожежно-технічний мінімум).</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Види протипожежних інструктажів, а також порядок організації та проведення протипожежних інструктажів, навчання і перевірки знань з пожежно-технічного мінімуму встановлено постановою КМУ 26.08.2013 р. № 444 (навчання населення під час виникнення НС). </a:t>
            </a:r>
            <a:endParaRPr sz="2000" b="1"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Google Shape;312;p34"/>
          <p:cNvSpPr/>
          <p:nvPr/>
        </p:nvSpPr>
        <p:spPr>
          <a:xfrm>
            <a:off x="214282" y="142852"/>
            <a:ext cx="5143536" cy="1428760"/>
          </a:xfrm>
          <a:prstGeom prst="flowChartDocument">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3" name="Google Shape;313;p34"/>
          <p:cNvSpPr/>
          <p:nvPr/>
        </p:nvSpPr>
        <p:spPr>
          <a:xfrm>
            <a:off x="285720" y="176735"/>
            <a:ext cx="4929222" cy="132343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17. У навчальних закладах повинно проводитися вивчення правил пожежної безпеки, а також навчання діям на випадок пожежі.</a:t>
            </a:r>
            <a:endParaRPr sz="2000" b="1" i="0" u="none" strike="noStrike" cap="none">
              <a:solidFill>
                <a:srgbClr val="002060"/>
              </a:solidFill>
              <a:latin typeface="Times New Roman"/>
              <a:ea typeface="Times New Roman"/>
              <a:cs typeface="Times New Roman"/>
              <a:sym typeface="Times New Roman"/>
            </a:endParaRPr>
          </a:p>
        </p:txBody>
      </p:sp>
      <p:sp>
        <p:nvSpPr>
          <p:cNvPr id="314" name="Google Shape;314;p34"/>
          <p:cNvSpPr/>
          <p:nvPr/>
        </p:nvSpPr>
        <p:spPr>
          <a:xfrm>
            <a:off x="2928926" y="1785926"/>
            <a:ext cx="6000792" cy="2286016"/>
          </a:xfrm>
          <a:prstGeom prst="round2DiagRect">
            <a:avLst>
              <a:gd name="adj1" fmla="val 16667"/>
              <a:gd name="adj2" fmla="val 0"/>
            </a:avLst>
          </a:prstGeom>
          <a:solidFill>
            <a:srgbClr val="F5E0EC"/>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5" name="Google Shape;315;p34"/>
          <p:cNvSpPr/>
          <p:nvPr/>
        </p:nvSpPr>
        <p:spPr>
          <a:xfrm>
            <a:off x="3000364" y="1753735"/>
            <a:ext cx="5786478" cy="224676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18. У дитячих дошкільних закладах має проводитися виховна робота, спрямована на запобігання пожежам від дитячих пустощів з вогнем і виховання у дітей бережливого ставлення до національного багатства, а також набуття навичок особистої безпеки в разі виникнення пожежі.</a:t>
            </a:r>
            <a:endParaRPr sz="2000" b="1" i="0" u="none" strike="noStrike" cap="none">
              <a:solidFill>
                <a:srgbClr val="002060"/>
              </a:solidFill>
              <a:latin typeface="Times New Roman"/>
              <a:ea typeface="Times New Roman"/>
              <a:cs typeface="Times New Roman"/>
              <a:sym typeface="Times New Roman"/>
            </a:endParaRPr>
          </a:p>
        </p:txBody>
      </p:sp>
      <p:sp>
        <p:nvSpPr>
          <p:cNvPr id="316" name="Google Shape;316;p34"/>
          <p:cNvSpPr/>
          <p:nvPr/>
        </p:nvSpPr>
        <p:spPr>
          <a:xfrm>
            <a:off x="214282" y="4500570"/>
            <a:ext cx="5643602" cy="2000264"/>
          </a:xfrm>
          <a:prstGeom prst="snip1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7" name="Google Shape;317;p34"/>
          <p:cNvSpPr/>
          <p:nvPr/>
        </p:nvSpPr>
        <p:spPr>
          <a:xfrm>
            <a:off x="285720" y="4655304"/>
            <a:ext cx="5429288" cy="163121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19. Місцеві органи виконавчої влади, органи місцевого самоврядування зобов'язані організовувати навчання населення за місцем проживання правилам пожежної безпеки.</a:t>
            </a:r>
            <a:endParaRPr sz="2000" b="1" i="0" u="none" strike="noStrike" cap="none">
              <a:solidFill>
                <a:srgbClr val="002060"/>
              </a:solidFill>
              <a:latin typeface="Times New Roman"/>
              <a:ea typeface="Times New Roman"/>
              <a:cs typeface="Times New Roman"/>
              <a:sym typeface="Times New Roman"/>
            </a:endParaRPr>
          </a:p>
        </p:txBody>
      </p:sp>
      <p:pic>
        <p:nvPicPr>
          <p:cNvPr id="318" name="Google Shape;318;p34" descr="https://im0-tub-ua.yandex.net/i?id=0747080ba6f7a8e31ab3fb486710d54a&amp;n=33&amp;h=170"/>
          <p:cNvPicPr preferRelativeResize="0"/>
          <p:nvPr/>
        </p:nvPicPr>
        <p:blipFill rotWithShape="1">
          <a:blip r:embed="rId3">
            <a:alphaModFix/>
          </a:blip>
          <a:srcRect/>
          <a:stretch/>
        </p:blipFill>
        <p:spPr>
          <a:xfrm>
            <a:off x="6143636" y="71414"/>
            <a:ext cx="2314575" cy="1619251"/>
          </a:xfrm>
          <a:prstGeom prst="rect">
            <a:avLst/>
          </a:prstGeom>
          <a:noFill/>
          <a:ln>
            <a:noFill/>
          </a:ln>
        </p:spPr>
      </p:pic>
      <p:pic>
        <p:nvPicPr>
          <p:cNvPr id="319" name="Google Shape;319;p34" descr="https://im2-tub-ua.yandex.net/i?id=06781355277e235cfe397cf220928fea&amp;n=33&amp;h=170"/>
          <p:cNvPicPr preferRelativeResize="0"/>
          <p:nvPr/>
        </p:nvPicPr>
        <p:blipFill rotWithShape="1">
          <a:blip r:embed="rId4">
            <a:alphaModFix/>
          </a:blip>
          <a:srcRect/>
          <a:stretch/>
        </p:blipFill>
        <p:spPr>
          <a:xfrm>
            <a:off x="-1" y="1714488"/>
            <a:ext cx="2844071" cy="2571768"/>
          </a:xfrm>
          <a:prstGeom prst="rect">
            <a:avLst/>
          </a:prstGeom>
          <a:noFill/>
          <a:ln>
            <a:noFill/>
          </a:ln>
        </p:spPr>
      </p:pic>
      <p:pic>
        <p:nvPicPr>
          <p:cNvPr id="320" name="Google Shape;320;p34" descr="https://im1-tub-ua.yandex.net/i?id=b1ad31378ed43df675c623e832ada649&amp;n=33&amp;h=170"/>
          <p:cNvPicPr preferRelativeResize="0"/>
          <p:nvPr/>
        </p:nvPicPr>
        <p:blipFill rotWithShape="1">
          <a:blip r:embed="rId5">
            <a:alphaModFix/>
          </a:blip>
          <a:srcRect/>
          <a:stretch/>
        </p:blipFill>
        <p:spPr>
          <a:xfrm>
            <a:off x="5872174" y="4500570"/>
            <a:ext cx="3200420" cy="2000264"/>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35"/>
          <p:cNvSpPr/>
          <p:nvPr/>
        </p:nvSpPr>
        <p:spPr>
          <a:xfrm>
            <a:off x="214282" y="142852"/>
            <a:ext cx="4000528" cy="2071702"/>
          </a:xfrm>
          <a:prstGeom prst="round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6" name="Google Shape;326;p35"/>
          <p:cNvSpPr/>
          <p:nvPr/>
        </p:nvSpPr>
        <p:spPr>
          <a:xfrm>
            <a:off x="214282" y="3357562"/>
            <a:ext cx="4071966" cy="3286148"/>
          </a:xfrm>
          <a:prstGeom prst="round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7" name="Google Shape;327;p35"/>
          <p:cNvSpPr/>
          <p:nvPr/>
        </p:nvSpPr>
        <p:spPr>
          <a:xfrm>
            <a:off x="357158" y="132686"/>
            <a:ext cx="3643338" cy="193899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C00000"/>
              </a:buClr>
              <a:buSzPts val="2000"/>
              <a:buFont typeface="Times New Roman"/>
              <a:buNone/>
            </a:pPr>
            <a:r>
              <a:rPr lang="uk-UA" sz="2000" b="1" i="0" u="none" strike="noStrike" cap="none">
                <a:solidFill>
                  <a:srgbClr val="C00000"/>
                </a:solidFill>
                <a:latin typeface="Times New Roman"/>
                <a:ea typeface="Times New Roman"/>
                <a:cs typeface="Times New Roman"/>
                <a:sym typeface="Times New Roman"/>
              </a:rPr>
              <a:t>20. Приступати до роботи особам, які не пройшли навчання, протипожежного інструктажу і перевірки знань з питань пожежної безпеки, забороняється.</a:t>
            </a:r>
            <a:endParaRPr sz="2000" b="1" i="0" u="none" strike="noStrike" cap="none">
              <a:solidFill>
                <a:srgbClr val="C00000"/>
              </a:solidFill>
              <a:latin typeface="Times New Roman"/>
              <a:ea typeface="Times New Roman"/>
              <a:cs typeface="Times New Roman"/>
              <a:sym typeface="Times New Roman"/>
            </a:endParaRPr>
          </a:p>
        </p:txBody>
      </p:sp>
      <p:sp>
        <p:nvSpPr>
          <p:cNvPr id="328" name="Google Shape;328;p35"/>
          <p:cNvSpPr/>
          <p:nvPr/>
        </p:nvSpPr>
        <p:spPr>
          <a:xfrm>
            <a:off x="285720" y="3495636"/>
            <a:ext cx="3857652" cy="286232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21. Нове будівництво, реконструкція, реставрація, технічне переоснащення та капітальний ремонт приміщень, будинків і споруд здійснюються на підставі проектної документації, яка затверджена у встановленому порядку.</a:t>
            </a:r>
            <a:endParaRPr sz="2000" b="1" i="0" u="none" strike="noStrike" cap="none">
              <a:solidFill>
                <a:schemeClr val="dk1"/>
              </a:solidFill>
              <a:latin typeface="Times New Roman"/>
              <a:ea typeface="Times New Roman"/>
              <a:cs typeface="Times New Roman"/>
              <a:sym typeface="Times New Roman"/>
            </a:endParaRPr>
          </a:p>
        </p:txBody>
      </p:sp>
      <p:pic>
        <p:nvPicPr>
          <p:cNvPr id="329" name="Google Shape;329;p35" descr="https://im-tub-ap-ru.yandex.net/pic/6b0daf7b26290596e6b28dce03edade2/www.shandra-school.edukit.kiev.ua/files2/images/obj/4-4_pozhezha.jpg?size=10"/>
          <p:cNvPicPr preferRelativeResize="0"/>
          <p:nvPr/>
        </p:nvPicPr>
        <p:blipFill rotWithShape="1">
          <a:blip r:embed="rId3">
            <a:alphaModFix/>
          </a:blip>
          <a:srcRect/>
          <a:stretch/>
        </p:blipFill>
        <p:spPr>
          <a:xfrm>
            <a:off x="4286248" y="-24"/>
            <a:ext cx="4857784" cy="6914247"/>
          </a:xfrm>
          <a:prstGeom prst="rect">
            <a:avLst/>
          </a:prstGeom>
          <a:noFill/>
          <a:ln>
            <a:noFill/>
          </a:ln>
        </p:spPr>
      </p:pic>
      <p:sp>
        <p:nvSpPr>
          <p:cNvPr id="330" name="Google Shape;330;p35">
            <a:hlinkClick r:id="rId4"/>
          </p:cNvPr>
          <p:cNvSpPr/>
          <p:nvPr/>
        </p:nvSpPr>
        <p:spPr>
          <a:xfrm>
            <a:off x="3500430" y="2285992"/>
            <a:ext cx="914400" cy="914400"/>
          </a:xfrm>
          <a:prstGeom prst="star4">
            <a:avLst>
              <a:gd name="adj" fmla="val 12500"/>
            </a:avLst>
          </a:prstGeom>
          <a:solidFill>
            <a:schemeClr val="accent1"/>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36"/>
          <p:cNvSpPr/>
          <p:nvPr/>
        </p:nvSpPr>
        <p:spPr>
          <a:xfrm>
            <a:off x="142876" y="-7931"/>
            <a:ext cx="8858280" cy="150810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400"/>
              <a:buFont typeface="Times New Roman"/>
              <a:buNone/>
            </a:pPr>
            <a:r>
              <a:rPr lang="uk-UA" sz="2400" b="1" i="0" u="none" strike="noStrike" cap="none">
                <a:solidFill>
                  <a:srgbClr val="2A2928"/>
                </a:solidFill>
                <a:latin typeface="Times New Roman"/>
                <a:ea typeface="Times New Roman"/>
                <a:cs typeface="Times New Roman"/>
                <a:sym typeface="Times New Roman"/>
              </a:rPr>
              <a:t>III. Загальні вимоги пожежної безпеки до утримання територій, будинків, приміщень, споруд, евакуаційних шляхів і виходів</a:t>
            </a:r>
            <a:endParaRPr sz="24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 Утримання території</a:t>
            </a:r>
            <a:endParaRPr sz="2000" b="1" i="0" u="none" strike="noStrike" cap="none">
              <a:solidFill>
                <a:schemeClr val="dk1"/>
              </a:solidFill>
              <a:latin typeface="Times New Roman"/>
              <a:ea typeface="Times New Roman"/>
              <a:cs typeface="Times New Roman"/>
              <a:sym typeface="Times New Roman"/>
            </a:endParaRPr>
          </a:p>
        </p:txBody>
      </p:sp>
      <p:sp>
        <p:nvSpPr>
          <p:cNvPr id="336" name="Google Shape;336;p36"/>
          <p:cNvSpPr/>
          <p:nvPr/>
        </p:nvSpPr>
        <p:spPr>
          <a:xfrm>
            <a:off x="214282" y="1643050"/>
            <a:ext cx="8643998" cy="3929090"/>
          </a:xfrm>
          <a:prstGeom prst="flowChartInternalStorage">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7" name="Google Shape;337;p36"/>
          <p:cNvSpPr/>
          <p:nvPr/>
        </p:nvSpPr>
        <p:spPr>
          <a:xfrm>
            <a:off x="1357290" y="1715050"/>
            <a:ext cx="7429552" cy="378565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1.1. При розміщенні будинків і споруд слід ураховувати вимоги пожежної безпеки, викладені в ДБН 360-92 </a:t>
            </a:r>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 Містобудування, Планування і забудова міських і сільських поселень ”, СНиП II-89-80 "Генеральные планы промышленных  предприятий".</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Територія об'єктів, ділянок, що межують з житловими будинками, дачними та іншими будинками, протипожежні відстані між будинками, спорудами, майданчиками для зберігання матеріалів, устаткування повинні систематично очищатися від сміття, відходів виробництва, тари, опалого листя, котрі необхідно регулярно видаляти (вивозити) у спеціально відведені місця.</a:t>
            </a:r>
            <a:endParaRPr sz="2000" b="1" i="0" u="none" strike="noStrike" cap="none">
              <a:solidFill>
                <a:schemeClr val="dk1"/>
              </a:solidFill>
              <a:latin typeface="Times New Roman"/>
              <a:ea typeface="Times New Roman"/>
              <a:cs typeface="Times New Roman"/>
              <a:sym typeface="Times New Roman"/>
            </a:endParaRPr>
          </a:p>
        </p:txBody>
      </p:sp>
      <p:pic>
        <p:nvPicPr>
          <p:cNvPr id="338" name="Google Shape;338;p36" descr="https://im0-tub-ua.yandex.net/i?id=57accacb5aea4c1a6bc0bd32d6f47dc3&amp;n=33&amp;h=170"/>
          <p:cNvPicPr preferRelativeResize="0"/>
          <p:nvPr/>
        </p:nvPicPr>
        <p:blipFill rotWithShape="1">
          <a:blip r:embed="rId3">
            <a:alphaModFix/>
          </a:blip>
          <a:srcRect/>
          <a:stretch/>
        </p:blipFill>
        <p:spPr>
          <a:xfrm>
            <a:off x="5715008" y="5214950"/>
            <a:ext cx="3109916" cy="1619251"/>
          </a:xfrm>
          <a:prstGeom prst="ellipse">
            <a:avLst/>
          </a:prstGeom>
          <a:noFill/>
          <a:ln>
            <a:noFill/>
          </a:ln>
        </p:spPr>
      </p:pic>
      <p:pic>
        <p:nvPicPr>
          <p:cNvPr id="339" name="Google Shape;339;p36" descr="https://im0-tub-ua.yandex.net/i?id=57accacb5aea4c1a6bc0bd32d6f47dc3&amp;n=33&amp;h=170"/>
          <p:cNvPicPr preferRelativeResize="0"/>
          <p:nvPr/>
        </p:nvPicPr>
        <p:blipFill rotWithShape="1">
          <a:blip r:embed="rId3">
            <a:alphaModFix/>
          </a:blip>
          <a:srcRect/>
          <a:stretch/>
        </p:blipFill>
        <p:spPr>
          <a:xfrm>
            <a:off x="5715008" y="5238749"/>
            <a:ext cx="3109916" cy="1619251"/>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39"/>
                                        </p:tgtEl>
                                        <p:attrNameLst>
                                          <p:attrName>style.visibility</p:attrName>
                                        </p:attrNameLst>
                                      </p:cBhvr>
                                      <p:to>
                                        <p:strVal val="visible"/>
                                      </p:to>
                                    </p:set>
                                    <p:anim calcmode="lin" valueType="num">
                                      <p:cBhvr additive="base">
                                        <p:cTn id="7" dur="500"/>
                                        <p:tgtEl>
                                          <p:spTgt spid="3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37"/>
          <p:cNvSpPr/>
          <p:nvPr/>
        </p:nvSpPr>
        <p:spPr>
          <a:xfrm>
            <a:off x="214282" y="357166"/>
            <a:ext cx="6072230" cy="1143008"/>
          </a:xfrm>
          <a:prstGeom prst="flowChartDocument">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5" name="Google Shape;345;p37"/>
          <p:cNvSpPr/>
          <p:nvPr/>
        </p:nvSpPr>
        <p:spPr>
          <a:xfrm>
            <a:off x="285720" y="413073"/>
            <a:ext cx="5929354" cy="1015663"/>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1.2. На території населених пунктів та об'єктів забороняється влаштовувати звалища горючих відходів.</a:t>
            </a:r>
            <a:endParaRPr sz="2000" b="1" i="0" u="none" strike="noStrike" cap="none">
              <a:solidFill>
                <a:schemeClr val="dk1"/>
              </a:solidFill>
              <a:latin typeface="Times New Roman"/>
              <a:ea typeface="Times New Roman"/>
              <a:cs typeface="Times New Roman"/>
              <a:sym typeface="Times New Roman"/>
            </a:endParaRPr>
          </a:p>
        </p:txBody>
      </p:sp>
      <p:sp>
        <p:nvSpPr>
          <p:cNvPr id="346" name="Google Shape;346;p37"/>
          <p:cNvSpPr/>
          <p:nvPr/>
        </p:nvSpPr>
        <p:spPr>
          <a:xfrm>
            <a:off x="3214678" y="1500174"/>
            <a:ext cx="5715040" cy="2928958"/>
          </a:xfrm>
          <a:prstGeom prst="round2DiagRect">
            <a:avLst>
              <a:gd name="adj1" fmla="val 16667"/>
              <a:gd name="adj2" fmla="val 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7" name="Google Shape;347;p37"/>
          <p:cNvSpPr/>
          <p:nvPr/>
        </p:nvSpPr>
        <p:spPr>
          <a:xfrm>
            <a:off x="3286116" y="1495372"/>
            <a:ext cx="5572164" cy="286232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1.3. Автомобільні дороги, проїзди й проходи до будівель, споруд, пожежних вододжерел, підступи до зовнішніх стаціонарних пожежних драбин, пожежного інвентарю, обладнання та засобів пожежогасіння мають бути завжди вільними, утримуватися справними, взимку очищатися від снігу. Забороняється зменшувати ширину доріг та проїздів для пожежних автомобілів.</a:t>
            </a:r>
            <a:endParaRPr sz="2000" b="1" i="0" u="none" strike="noStrike" cap="none">
              <a:solidFill>
                <a:schemeClr val="dk1"/>
              </a:solidFill>
              <a:latin typeface="Times New Roman"/>
              <a:ea typeface="Times New Roman"/>
              <a:cs typeface="Times New Roman"/>
              <a:sym typeface="Times New Roman"/>
            </a:endParaRPr>
          </a:p>
        </p:txBody>
      </p:sp>
      <p:sp>
        <p:nvSpPr>
          <p:cNvPr id="348" name="Google Shape;348;p37"/>
          <p:cNvSpPr/>
          <p:nvPr/>
        </p:nvSpPr>
        <p:spPr>
          <a:xfrm>
            <a:off x="214282" y="4714884"/>
            <a:ext cx="8715436" cy="2143116"/>
          </a:xfrm>
          <a:prstGeom prst="flowChartDocument">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9" name="Google Shape;349;p37"/>
          <p:cNvSpPr/>
          <p:nvPr/>
        </p:nvSpPr>
        <p:spPr>
          <a:xfrm>
            <a:off x="214282" y="4704718"/>
            <a:ext cx="8572560" cy="193899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1.4. Протипожежні відстані між будинками, спорудами, відкритими майданчиками для зберігання матеріалів, устаткування забороняється захаращувати, використовувати для складування матеріалів, устаткування, стоянок транспорту, будівництва та встановлення тимчасових будинків і споруд, у тому числі мобільних (інвентарних) будівель, індивідуальних гаражів.</a:t>
            </a:r>
            <a:endParaRPr sz="2000" b="1" i="0" u="none" strike="noStrike" cap="none">
              <a:solidFill>
                <a:schemeClr val="dk1"/>
              </a:solidFill>
              <a:latin typeface="Times New Roman"/>
              <a:ea typeface="Times New Roman"/>
              <a:cs typeface="Times New Roman"/>
              <a:sym typeface="Times New Roman"/>
            </a:endParaRPr>
          </a:p>
        </p:txBody>
      </p:sp>
      <p:pic>
        <p:nvPicPr>
          <p:cNvPr id="350" name="Google Shape;350;p37" descr="https://im1-tub-ua.yandex.net/i?id=e8e23d26408bf75a0966d70db9540cbd&amp;n=33&amp;h=170"/>
          <p:cNvPicPr preferRelativeResize="0"/>
          <p:nvPr/>
        </p:nvPicPr>
        <p:blipFill rotWithShape="1">
          <a:blip r:embed="rId3">
            <a:alphaModFix/>
          </a:blip>
          <a:srcRect/>
          <a:stretch/>
        </p:blipFill>
        <p:spPr>
          <a:xfrm>
            <a:off x="0" y="1928802"/>
            <a:ext cx="3180670" cy="207170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0"/>
                                        </p:tgtEl>
                                        <p:attrNameLst>
                                          <p:attrName>style.visibility</p:attrName>
                                        </p:attrNameLst>
                                      </p:cBhvr>
                                      <p:to>
                                        <p:strVal val="visible"/>
                                      </p:to>
                                    </p:set>
                                    <p:animEffect transition="in" filter="fade">
                                      <p:cBhvr>
                                        <p:cTn id="7" dur="2000"/>
                                        <p:tgtEl>
                                          <p:spTgt spid="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38"/>
          <p:cNvSpPr/>
          <p:nvPr/>
        </p:nvSpPr>
        <p:spPr>
          <a:xfrm>
            <a:off x="3357554" y="214290"/>
            <a:ext cx="5643602" cy="3286148"/>
          </a:xfrm>
          <a:prstGeom prst="round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56" name="Google Shape;356;p38"/>
          <p:cNvSpPr/>
          <p:nvPr/>
        </p:nvSpPr>
        <p:spPr>
          <a:xfrm>
            <a:off x="3500430" y="352364"/>
            <a:ext cx="5357850" cy="286232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1.5. Про закриття ділянок доріг або проїздів для ремонту або з інших причин, які унеможливлюють (перешкоджають) проїзд, необхідно негайно повідомити пожежно-рятувальні підрозділи. На період закриття доріг у відповідних місцях мають бути встановлені покажчики напрямку об'їзду або влаштовані переїзди через ділянки, що ремонтуються.</a:t>
            </a:r>
            <a:endParaRPr sz="2000" b="1" i="0" u="none" strike="noStrike" cap="none">
              <a:solidFill>
                <a:schemeClr val="dk1"/>
              </a:solidFill>
              <a:latin typeface="Times New Roman"/>
              <a:ea typeface="Times New Roman"/>
              <a:cs typeface="Times New Roman"/>
              <a:sym typeface="Times New Roman"/>
            </a:endParaRPr>
          </a:p>
        </p:txBody>
      </p:sp>
      <p:sp>
        <p:nvSpPr>
          <p:cNvPr id="357" name="Google Shape;357;p38"/>
          <p:cNvSpPr/>
          <p:nvPr/>
        </p:nvSpPr>
        <p:spPr>
          <a:xfrm>
            <a:off x="214282" y="3357562"/>
            <a:ext cx="5643602" cy="3286148"/>
          </a:xfrm>
          <a:prstGeom prst="round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58" name="Google Shape;358;p38"/>
          <p:cNvSpPr/>
          <p:nvPr/>
        </p:nvSpPr>
        <p:spPr>
          <a:xfrm>
            <a:off x="357158" y="3567074"/>
            <a:ext cx="5286412" cy="286232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1.6. Автомобільні дороги та проїзди для пожежних машин повинні мати дорожнє покриття, придатне для їх проїзду. Влаштовуючи проїзди для пожежних автомобілів до будівель, споруд та вододжерел ґрунтовою дорогою, її треба укріплювати шлаком, гравієм або іншими матеріалами для забезпечення можливості під'їзду будь-якої пори року.</a:t>
            </a:r>
            <a:endParaRPr sz="2000" b="1" i="0" u="none" strike="noStrike" cap="none">
              <a:solidFill>
                <a:schemeClr val="dk1"/>
              </a:solidFill>
              <a:latin typeface="Times New Roman"/>
              <a:ea typeface="Times New Roman"/>
              <a:cs typeface="Times New Roman"/>
              <a:sym typeface="Times New Roman"/>
            </a:endParaRPr>
          </a:p>
        </p:txBody>
      </p:sp>
      <p:pic>
        <p:nvPicPr>
          <p:cNvPr id="359" name="Google Shape;359;p38" descr="https://im1-tub-ua.yandex.net/i?id=ab0dbe53cd1a1fa8505c10e0d9b1b91a&amp;n=33&amp;h=170"/>
          <p:cNvPicPr preferRelativeResize="0"/>
          <p:nvPr/>
        </p:nvPicPr>
        <p:blipFill rotWithShape="1">
          <a:blip r:embed="rId3">
            <a:alphaModFix/>
          </a:blip>
          <a:srcRect/>
          <a:stretch/>
        </p:blipFill>
        <p:spPr>
          <a:xfrm>
            <a:off x="-1" y="571504"/>
            <a:ext cx="3360909" cy="2214554"/>
          </a:xfrm>
          <a:prstGeom prst="ellipse">
            <a:avLst/>
          </a:prstGeom>
          <a:noFill/>
          <a:ln>
            <a:noFill/>
          </a:ln>
        </p:spPr>
      </p:pic>
      <p:pic>
        <p:nvPicPr>
          <p:cNvPr id="360" name="Google Shape;360;p38" descr="https://im3-tub-ua.yandex.net/i?id=51c4544992da4478774c29ed34e0641d&amp;n=33&amp;h=170"/>
          <p:cNvPicPr preferRelativeResize="0"/>
          <p:nvPr/>
        </p:nvPicPr>
        <p:blipFill rotWithShape="1">
          <a:blip r:embed="rId4">
            <a:alphaModFix/>
          </a:blip>
          <a:srcRect/>
          <a:stretch/>
        </p:blipFill>
        <p:spPr>
          <a:xfrm>
            <a:off x="5929322" y="3643314"/>
            <a:ext cx="3256730" cy="2357454"/>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59"/>
                                        </p:tgtEl>
                                        <p:attrNameLst>
                                          <p:attrName>style.visibility</p:attrName>
                                        </p:attrNameLst>
                                      </p:cBhvr>
                                      <p:to>
                                        <p:strVal val="visible"/>
                                      </p:to>
                                    </p:set>
                                    <p:animEffect transition="in" filter="fade">
                                      <p:cBhvr>
                                        <p:cTn id="7" dur="2000"/>
                                        <p:tgtEl>
                                          <p:spTgt spid="359"/>
                                        </p:tgtEl>
                                      </p:cBhvr>
                                    </p:animEffect>
                                  </p:childTnLst>
                                </p:cTn>
                              </p:par>
                              <p:par>
                                <p:cTn id="8" presetID="10" presetClass="entr" presetSubtype="0" fill="hold" nodeType="withEffect">
                                  <p:stCondLst>
                                    <p:cond delay="0"/>
                                  </p:stCondLst>
                                  <p:childTnLst>
                                    <p:set>
                                      <p:cBhvr>
                                        <p:cTn id="9" dur="1" fill="hold">
                                          <p:stCondLst>
                                            <p:cond delay="0"/>
                                          </p:stCondLst>
                                        </p:cTn>
                                        <p:tgtEl>
                                          <p:spTgt spid="360"/>
                                        </p:tgtEl>
                                        <p:attrNameLst>
                                          <p:attrName>style.visibility</p:attrName>
                                        </p:attrNameLst>
                                      </p:cBhvr>
                                      <p:to>
                                        <p:strVal val="visible"/>
                                      </p:to>
                                    </p:set>
                                    <p:animEffect transition="in" filter="fade">
                                      <p:cBhvr>
                                        <p:cTn id="10" dur="2000"/>
                                        <p:tgtEl>
                                          <p:spTgt spid="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9"/>
          <p:cNvSpPr/>
          <p:nvPr/>
        </p:nvSpPr>
        <p:spPr>
          <a:xfrm>
            <a:off x="214282" y="214290"/>
            <a:ext cx="6000792" cy="2000264"/>
          </a:xfrm>
          <a:prstGeom prst="snip1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6" name="Google Shape;366;p39"/>
          <p:cNvSpPr/>
          <p:nvPr/>
        </p:nvSpPr>
        <p:spPr>
          <a:xfrm>
            <a:off x="214282" y="4143380"/>
            <a:ext cx="8072494" cy="2571768"/>
          </a:xfrm>
          <a:prstGeom prst="snip1Rect">
            <a:avLst>
              <a:gd name="adj" fmla="val 16667"/>
            </a:avLst>
          </a:prstGeom>
          <a:solidFill>
            <a:srgbClr val="FEF0D5"/>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7" name="Google Shape;367;p39"/>
          <p:cNvSpPr/>
          <p:nvPr/>
        </p:nvSpPr>
        <p:spPr>
          <a:xfrm>
            <a:off x="2786050" y="2428868"/>
            <a:ext cx="6143668" cy="1500198"/>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8" name="Google Shape;368;p39"/>
          <p:cNvSpPr/>
          <p:nvPr/>
        </p:nvSpPr>
        <p:spPr>
          <a:xfrm>
            <a:off x="285720" y="287775"/>
            <a:ext cx="5786478" cy="163121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1.7. Рейкові колії, тимчасові траншеї та канави не повинні ускладнювати рух пожежних автомобілів. Для цього в необхідних місцях мають бути обладнані зручні переїзди, завжди вільні для проїзду пожежних автомобілів.</a:t>
            </a:r>
            <a:endParaRPr sz="2000" b="1" i="0" u="none" strike="noStrike" cap="none">
              <a:solidFill>
                <a:schemeClr val="dk1"/>
              </a:solidFill>
              <a:latin typeface="Times New Roman"/>
              <a:ea typeface="Times New Roman"/>
              <a:cs typeface="Times New Roman"/>
              <a:sym typeface="Times New Roman"/>
            </a:endParaRPr>
          </a:p>
        </p:txBody>
      </p:sp>
      <p:sp>
        <p:nvSpPr>
          <p:cNvPr id="369" name="Google Shape;369;p39"/>
          <p:cNvSpPr/>
          <p:nvPr/>
        </p:nvSpPr>
        <p:spPr>
          <a:xfrm>
            <a:off x="2928926" y="2439739"/>
            <a:ext cx="5929354" cy="132343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1.8. Ворота в'їзду на територію об'єкта, які відчиняються за допомогою електропривода, повинні мати пристосування (пристрої), які дозволяють відчиняти їх вручну.</a:t>
            </a:r>
            <a:endParaRPr sz="2000" b="1" i="0" u="none" strike="noStrike" cap="none">
              <a:solidFill>
                <a:schemeClr val="dk1"/>
              </a:solidFill>
              <a:latin typeface="Times New Roman"/>
              <a:ea typeface="Times New Roman"/>
              <a:cs typeface="Times New Roman"/>
              <a:sym typeface="Times New Roman"/>
            </a:endParaRPr>
          </a:p>
        </p:txBody>
      </p:sp>
      <p:sp>
        <p:nvSpPr>
          <p:cNvPr id="370" name="Google Shape;370;p39"/>
          <p:cNvSpPr/>
          <p:nvPr/>
        </p:nvSpPr>
        <p:spPr>
          <a:xfrm>
            <a:off x="285720" y="4116767"/>
            <a:ext cx="7786742" cy="255454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1.9. На ділянках території об'єктів, де можливе утворення зон із газо-, пароповітряними сумішами, концентрація в яких горючої речовини вище нижньої концентраційної межі поширення полум'я, проїзд транспорту не дозволяється, про що розміщуються заборонні написи (покажчики).</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1.10. На території об'єкта повинно бути забезпечено освітлення зовнішніх пожежних драбин, протипожежного обладнання, входів до будинків та споруд.</a:t>
            </a:r>
            <a:endParaRPr sz="2000" b="1" i="0" u="none" strike="noStrike" cap="none">
              <a:solidFill>
                <a:schemeClr val="dk1"/>
              </a:solidFill>
              <a:latin typeface="Times New Roman"/>
              <a:ea typeface="Times New Roman"/>
              <a:cs typeface="Times New Roman"/>
              <a:sym typeface="Times New Roman"/>
            </a:endParaRPr>
          </a:p>
        </p:txBody>
      </p:sp>
      <p:pic>
        <p:nvPicPr>
          <p:cNvPr id="371" name="Google Shape;371;p39" descr="https://im1-tub-ua.yandex.net/i?id=ef0886017b1e5c96496acd64428fe017&amp;n=33&amp;h=170"/>
          <p:cNvPicPr preferRelativeResize="0"/>
          <p:nvPr/>
        </p:nvPicPr>
        <p:blipFill rotWithShape="1">
          <a:blip r:embed="rId3">
            <a:alphaModFix/>
          </a:blip>
          <a:srcRect/>
          <a:stretch/>
        </p:blipFill>
        <p:spPr>
          <a:xfrm>
            <a:off x="6267482" y="357166"/>
            <a:ext cx="2876550" cy="1619251"/>
          </a:xfrm>
          <a:prstGeom prst="rect">
            <a:avLst/>
          </a:prstGeom>
          <a:noFill/>
          <a:ln>
            <a:noFill/>
          </a:ln>
        </p:spPr>
      </p:pic>
      <p:pic>
        <p:nvPicPr>
          <p:cNvPr id="372" name="Google Shape;372;p39" descr="https://im1-tub-ua.yandex.net/i?id=328ecdc4e804b3fd9e7cd645aa0104ae&amp;n=33&amp;h=170"/>
          <p:cNvPicPr preferRelativeResize="0"/>
          <p:nvPr/>
        </p:nvPicPr>
        <p:blipFill rotWithShape="1">
          <a:blip r:embed="rId4">
            <a:alphaModFix/>
          </a:blip>
          <a:srcRect/>
          <a:stretch/>
        </p:blipFill>
        <p:spPr>
          <a:xfrm>
            <a:off x="142844" y="2285992"/>
            <a:ext cx="2562225" cy="161925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fade">
                                      <p:cBhvr>
                                        <p:cTn id="7" dur="2000"/>
                                        <p:tgtEl>
                                          <p:spTgt spid="371"/>
                                        </p:tgtEl>
                                      </p:cBhvr>
                                    </p:animEffect>
                                  </p:childTnLst>
                                </p:cTn>
                              </p:par>
                              <p:par>
                                <p:cTn id="8" presetID="10" presetClass="entr" presetSubtype="0" fill="hold" nodeType="withEffect">
                                  <p:stCondLst>
                                    <p:cond delay="0"/>
                                  </p:stCondLst>
                                  <p:childTnLst>
                                    <p:set>
                                      <p:cBhvr>
                                        <p:cTn id="9" dur="1" fill="hold">
                                          <p:stCondLst>
                                            <p:cond delay="0"/>
                                          </p:stCondLst>
                                        </p:cTn>
                                        <p:tgtEl>
                                          <p:spTgt spid="372"/>
                                        </p:tgtEl>
                                        <p:attrNameLst>
                                          <p:attrName>style.visibility</p:attrName>
                                        </p:attrNameLst>
                                      </p:cBhvr>
                                      <p:to>
                                        <p:strVal val="visible"/>
                                      </p:to>
                                    </p:set>
                                    <p:animEffect transition="in" filter="fade">
                                      <p:cBhvr>
                                        <p:cTn id="10" dur="2000"/>
                                        <p:tgtEl>
                                          <p:spTgt spid="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46"/>
          <p:cNvSpPr/>
          <p:nvPr/>
        </p:nvSpPr>
        <p:spPr>
          <a:xfrm>
            <a:off x="214282" y="214290"/>
            <a:ext cx="8643998" cy="6429420"/>
          </a:xfrm>
          <a:prstGeom prst="round2DiagRect">
            <a:avLst>
              <a:gd name="adj1" fmla="val 16667"/>
              <a:gd name="adj2" fmla="val 0"/>
            </a:avLst>
          </a:prstGeom>
          <a:solidFill>
            <a:srgbClr val="F2F2F2"/>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Відповідальність за порушення вимог пожежної безпеки.</a:t>
            </a:r>
            <a:endParaRPr/>
          </a:p>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Стаття 270. ПОРУШЕННЯ ВСТАНОВЛЕНИХ ЗАКОНОДАВСТВОМ ВИМОГ ПОЖЕЖНОЇ БЕЗПЕКИ.</a:t>
            </a:r>
            <a:endParaRPr/>
          </a:p>
          <a:p>
            <a:pPr marL="0" marR="0" lvl="0" indent="0" algn="l" rtl="0">
              <a:spcBef>
                <a:spcPts val="0"/>
              </a:spcBef>
              <a:spcAft>
                <a:spcPts val="0"/>
              </a:spcAft>
              <a:buNone/>
            </a:pPr>
            <a:r>
              <a:rPr lang="uk-UA" sz="2000" b="1">
                <a:solidFill>
                  <a:srgbClr val="002060"/>
                </a:solidFill>
                <a:latin typeface="Times New Roman"/>
                <a:ea typeface="Times New Roman"/>
                <a:cs typeface="Times New Roman"/>
                <a:sym typeface="Times New Roman"/>
              </a:rPr>
              <a:t>- Штраф від 50 до 120 неоподаткованих мінімумів доходів громадян;</a:t>
            </a:r>
            <a:endParaRPr/>
          </a:p>
          <a:p>
            <a:pPr marL="0" marR="0" lvl="0" indent="-127000" algn="l" rtl="0">
              <a:spcBef>
                <a:spcPts val="0"/>
              </a:spcBef>
              <a:spcAft>
                <a:spcPts val="0"/>
              </a:spcAft>
              <a:buClr>
                <a:srgbClr val="002060"/>
              </a:buClr>
              <a:buSzPts val="2000"/>
              <a:buFont typeface="Times New Roman"/>
              <a:buChar char="-"/>
            </a:pPr>
            <a:r>
              <a:rPr lang="uk-UA" sz="2000" b="1">
                <a:solidFill>
                  <a:srgbClr val="002060"/>
                </a:solidFill>
                <a:latin typeface="Times New Roman"/>
                <a:ea typeface="Times New Roman"/>
                <a:cs typeface="Times New Roman"/>
                <a:sym typeface="Times New Roman"/>
              </a:rPr>
              <a:t>Виправними роботами на строк до 2-х років;</a:t>
            </a:r>
            <a:endParaRPr/>
          </a:p>
          <a:p>
            <a:pPr marL="0" marR="0" lvl="0" indent="-127000" algn="l" rtl="0">
              <a:spcBef>
                <a:spcPts val="0"/>
              </a:spcBef>
              <a:spcAft>
                <a:spcPts val="0"/>
              </a:spcAft>
              <a:buClr>
                <a:srgbClr val="002060"/>
              </a:buClr>
              <a:buSzPts val="2000"/>
              <a:buFont typeface="Times New Roman"/>
              <a:buChar char="-"/>
            </a:pPr>
            <a:r>
              <a:rPr lang="uk-UA" sz="2000" b="1">
                <a:solidFill>
                  <a:srgbClr val="002060"/>
                </a:solidFill>
                <a:latin typeface="Times New Roman"/>
                <a:ea typeface="Times New Roman"/>
                <a:cs typeface="Times New Roman"/>
                <a:sym typeface="Times New Roman"/>
              </a:rPr>
              <a:t>- обмеження волі на строк до 3-х років.</a:t>
            </a:r>
            <a:endParaRPr/>
          </a:p>
          <a:p>
            <a:pPr marL="0" marR="0" lvl="0" indent="-127000" algn="l" rtl="0">
              <a:spcBef>
                <a:spcPts val="0"/>
              </a:spcBef>
              <a:spcAft>
                <a:spcPts val="0"/>
              </a:spcAft>
              <a:buClr>
                <a:srgbClr val="002060"/>
              </a:buClr>
              <a:buSzPts val="2000"/>
              <a:buFont typeface="Times New Roman"/>
              <a:buChar char="-"/>
            </a:pPr>
            <a:r>
              <a:rPr lang="uk-UA" sz="2000" b="1">
                <a:solidFill>
                  <a:srgbClr val="002060"/>
                </a:solidFill>
                <a:latin typeface="Times New Roman"/>
                <a:ea typeface="Times New Roman"/>
                <a:cs typeface="Times New Roman"/>
                <a:sym typeface="Times New Roman"/>
              </a:rPr>
              <a:t>В разі загибелі людини – на строк позбавлення волі від 3-х до 8 років.</a:t>
            </a:r>
            <a:endParaRPr/>
          </a:p>
          <a:p>
            <a:pPr marL="0" marR="0" lvl="0" indent="-127000" algn="l" rtl="0">
              <a:spcBef>
                <a:spcPts val="0"/>
              </a:spcBef>
              <a:spcAft>
                <a:spcPts val="0"/>
              </a:spcAft>
              <a:buClr>
                <a:srgbClr val="002060"/>
              </a:buClr>
              <a:buSzPts val="2000"/>
              <a:buFont typeface="Times New Roman"/>
              <a:buChar char="-"/>
            </a:pPr>
            <a:r>
              <a:rPr lang="uk-UA" sz="2000" b="1">
                <a:solidFill>
                  <a:srgbClr val="002060"/>
                </a:solidFill>
                <a:latin typeface="Times New Roman"/>
                <a:ea typeface="Times New Roman"/>
                <a:cs typeface="Times New Roman"/>
                <a:sym typeface="Times New Roman"/>
              </a:rPr>
              <a:t>Майнова шкода вважається заподіяною у великих розмірах, якщо прями збитки становлять суму, яка в 300 і більш разів перевищує неоподаткованих мінімумів доходів громадян, а в особливих великих розмірах – якщо прями збитки становлять суму, яка в 1000 і більше разів перевищує неоподаткований мінімум доходів громадян.</a:t>
            </a:r>
            <a:endParaRPr/>
          </a:p>
          <a:p>
            <a:pPr marL="0" marR="0" lvl="0" indent="-127000" algn="l" rtl="0">
              <a:spcBef>
                <a:spcPts val="0"/>
              </a:spcBef>
              <a:spcAft>
                <a:spcPts val="0"/>
              </a:spcAft>
              <a:buClr>
                <a:srgbClr val="002060"/>
              </a:buClr>
              <a:buSzPts val="2000"/>
              <a:buFont typeface="Times New Roman"/>
              <a:buChar char="-"/>
            </a:pPr>
            <a:r>
              <a:rPr lang="uk-UA" sz="2000" b="1">
                <a:solidFill>
                  <a:srgbClr val="002060"/>
                </a:solidFill>
                <a:latin typeface="Times New Roman"/>
                <a:ea typeface="Times New Roman"/>
                <a:cs typeface="Times New Roman"/>
                <a:sym typeface="Times New Roman"/>
              </a:rPr>
              <a:t>Адміністративна відповідальність за порушення вимог пожежної безпеки (ст.175,188 КУпАП)  - керівники та посадові особи – штраф у розмірі від 2-х до 10*17 =</a:t>
            </a:r>
            <a:endParaRPr/>
          </a:p>
          <a:p>
            <a:pPr marL="0" marR="0" lvl="0" indent="-127000" algn="l" rtl="0">
              <a:spcBef>
                <a:spcPts val="0"/>
              </a:spcBef>
              <a:spcAft>
                <a:spcPts val="0"/>
              </a:spcAft>
              <a:buClr>
                <a:srgbClr val="002060"/>
              </a:buClr>
              <a:buSzPts val="2000"/>
              <a:buFont typeface="Times New Roman"/>
              <a:buChar char="-"/>
            </a:pPr>
            <a:r>
              <a:rPr lang="uk-UA" sz="2000" b="1">
                <a:solidFill>
                  <a:srgbClr val="002060"/>
                </a:solidFill>
                <a:latin typeface="Times New Roman"/>
                <a:ea typeface="Times New Roman"/>
                <a:cs typeface="Times New Roman"/>
                <a:sym typeface="Times New Roman"/>
              </a:rPr>
              <a:t>Робітники – штраф від 0.5 до 7*17=</a:t>
            </a:r>
            <a:endParaRPr/>
          </a:p>
          <a:p>
            <a:pPr marL="0" marR="0" lvl="0" indent="0" algn="l" rtl="0">
              <a:spcBef>
                <a:spcPts val="0"/>
              </a:spcBef>
              <a:spcAft>
                <a:spcPts val="0"/>
              </a:spcAft>
              <a:buClr>
                <a:schemeClr val="dk1"/>
              </a:buClr>
              <a:buSzPts val="2000"/>
              <a:buFont typeface="Calibri"/>
              <a:buNone/>
            </a:pPr>
            <a:endParaRPr sz="2000" b="1">
              <a:solidFill>
                <a:srgbClr val="002060"/>
              </a:solidFill>
              <a:latin typeface="Times New Roman"/>
              <a:ea typeface="Times New Roman"/>
              <a:cs typeface="Times New Roman"/>
              <a:sym typeface="Times New Roman"/>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48"/>
          <p:cNvSpPr/>
          <p:nvPr/>
        </p:nvSpPr>
        <p:spPr>
          <a:xfrm>
            <a:off x="0" y="214290"/>
            <a:ext cx="4643438" cy="6429420"/>
          </a:xfrm>
          <a:prstGeom prst="verticalScroll">
            <a:avLst>
              <a:gd name="adj" fmla="val 12500"/>
            </a:avLst>
          </a:prstGeom>
          <a:solidFill>
            <a:srgbClr val="FEE7D6"/>
          </a:solidFill>
          <a:ln w="25400" cap="flat" cmpd="sng">
            <a:solidFill>
              <a:srgbClr val="E3630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0" name="Google Shape;440;p48"/>
          <p:cNvSpPr/>
          <p:nvPr/>
        </p:nvSpPr>
        <p:spPr>
          <a:xfrm>
            <a:off x="4429156" y="214290"/>
            <a:ext cx="4643438" cy="6429420"/>
          </a:xfrm>
          <a:prstGeom prst="verticalScroll">
            <a:avLst>
              <a:gd name="adj" fmla="val 12500"/>
            </a:avLst>
          </a:prstGeom>
          <a:solidFill>
            <a:srgbClr val="FEE7D6"/>
          </a:solidFill>
          <a:ln w="25400" cap="flat" cmpd="sng">
            <a:solidFill>
              <a:srgbClr val="E3630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1" name="Google Shape;441;p48"/>
          <p:cNvSpPr/>
          <p:nvPr/>
        </p:nvSpPr>
        <p:spPr>
          <a:xfrm>
            <a:off x="571472" y="1017047"/>
            <a:ext cx="3500462" cy="440120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2000"/>
              <a:buFont typeface="Times New Roman"/>
              <a:buNone/>
            </a:pPr>
            <a:r>
              <a:rPr lang="uk-UA" sz="2000" b="1" i="0" u="none" strike="noStrike" cap="none">
                <a:solidFill>
                  <a:schemeClr val="dk1"/>
                </a:solidFill>
                <a:latin typeface="Times New Roman"/>
                <a:ea typeface="Times New Roman"/>
                <a:cs typeface="Times New Roman"/>
                <a:sym typeface="Times New Roman"/>
              </a:rPr>
              <a:t>Відповідно до Статті 183 Кодексу України про адміністративні правопорушення.</a:t>
            </a:r>
            <a:endParaRPr sz="20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2000"/>
              <a:buFont typeface="Times New Roman"/>
              <a:buNone/>
            </a:pPr>
            <a:r>
              <a:rPr lang="uk-UA" sz="2000" b="1" i="0" u="none" strike="noStrike" cap="none">
                <a:solidFill>
                  <a:schemeClr val="dk1"/>
                </a:solidFill>
                <a:latin typeface="Times New Roman"/>
                <a:ea typeface="Times New Roman"/>
                <a:cs typeface="Times New Roman"/>
                <a:sym typeface="Times New Roman"/>
              </a:rPr>
              <a:t> Завідомо неправдивий виклик спеціальних служб</a:t>
            </a:r>
            <a:endParaRPr sz="20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2000"/>
              <a:buFont typeface="Times New Roman"/>
              <a:buNone/>
            </a:pPr>
            <a:r>
              <a:rPr lang="uk-UA" sz="2000" b="0" i="0" u="none" strike="noStrike" cap="none">
                <a:solidFill>
                  <a:schemeClr val="dk1"/>
                </a:solidFill>
                <a:latin typeface="Times New Roman"/>
                <a:ea typeface="Times New Roman"/>
                <a:cs typeface="Times New Roman"/>
                <a:sym typeface="Times New Roman"/>
              </a:rPr>
              <a:t>Завідомо неправдивий виклик пожежної охорони, міліції, швидкої медичної допомоги або аварійних служб - тягне за собою накладення штрафу від трьох до семи неоподатковуваних мінімумів доходів громадян.</a:t>
            </a:r>
            <a:endParaRPr sz="2000" b="0" i="0" u="none" strike="noStrike" cap="none">
              <a:solidFill>
                <a:schemeClr val="dk1"/>
              </a:solidFill>
              <a:latin typeface="Times New Roman"/>
              <a:ea typeface="Times New Roman"/>
              <a:cs typeface="Times New Roman"/>
              <a:sym typeface="Times New Roman"/>
            </a:endParaRPr>
          </a:p>
        </p:txBody>
      </p:sp>
      <p:sp>
        <p:nvSpPr>
          <p:cNvPr id="442" name="Google Shape;442;p48"/>
          <p:cNvSpPr/>
          <p:nvPr/>
        </p:nvSpPr>
        <p:spPr>
          <a:xfrm>
            <a:off x="5000628" y="46279"/>
            <a:ext cx="3500462" cy="6740307"/>
          </a:xfrm>
          <a:prstGeom prst="rect">
            <a:avLst/>
          </a:prstGeom>
          <a:noFill/>
          <a:ln>
            <a:noFill/>
          </a:ln>
        </p:spPr>
        <p:txBody>
          <a:bodyPr spcFirstLastPara="1" wrap="square" lIns="91425" tIns="45700" rIns="91425" bIns="45700" anchor="ctr" anchorCtr="0">
            <a:noAutofit/>
          </a:bodyPr>
          <a:lstStyle/>
          <a:p>
            <a:pPr marL="0" marR="0" lvl="0" indent="457200" algn="just" rtl="0">
              <a:lnSpc>
                <a:spcPct val="100000"/>
              </a:lnSpc>
              <a:spcBef>
                <a:spcPts val="0"/>
              </a:spcBef>
              <a:spcAft>
                <a:spcPts val="0"/>
              </a:spcAft>
              <a:buClr>
                <a:schemeClr val="dk1"/>
              </a:buClr>
              <a:buSzPts val="1600"/>
              <a:buFont typeface="Times New Roman"/>
              <a:buNone/>
            </a:pPr>
            <a:r>
              <a:rPr lang="uk-UA" sz="1600" b="1" i="0" u="none" strike="noStrike" cap="none">
                <a:solidFill>
                  <a:schemeClr val="dk1"/>
                </a:solidFill>
                <a:latin typeface="Times New Roman"/>
                <a:ea typeface="Times New Roman"/>
                <a:cs typeface="Times New Roman"/>
                <a:sym typeface="Times New Roman"/>
              </a:rPr>
              <a:t>Відповідно до</a:t>
            </a:r>
            <a:r>
              <a:rPr lang="uk-UA" sz="1600" b="0" i="0" u="none" strike="noStrike" cap="none">
                <a:solidFill>
                  <a:schemeClr val="dk1"/>
                </a:solidFill>
                <a:latin typeface="Times New Roman"/>
                <a:ea typeface="Times New Roman"/>
                <a:cs typeface="Times New Roman"/>
                <a:sym typeface="Times New Roman"/>
              </a:rPr>
              <a:t> </a:t>
            </a:r>
            <a:r>
              <a:rPr lang="uk-UA" sz="1600" b="1" i="0" u="none" strike="noStrike" cap="none">
                <a:solidFill>
                  <a:schemeClr val="dk1"/>
                </a:solidFill>
                <a:latin typeface="Times New Roman"/>
                <a:ea typeface="Times New Roman"/>
                <a:cs typeface="Times New Roman"/>
                <a:sym typeface="Times New Roman"/>
              </a:rPr>
              <a:t>статті 188-</a:t>
            </a:r>
            <a:r>
              <a:rPr lang="uk-UA" sz="1600" b="1" i="0" u="none" strike="noStrike" cap="none" baseline="30000">
                <a:solidFill>
                  <a:schemeClr val="dk1"/>
                </a:solidFill>
                <a:latin typeface="Times New Roman"/>
                <a:ea typeface="Times New Roman"/>
                <a:cs typeface="Times New Roman"/>
                <a:sym typeface="Times New Roman"/>
              </a:rPr>
              <a:t>8</a:t>
            </a:r>
            <a:r>
              <a:rPr lang="uk-UA" sz="1600" b="1" i="0" u="none" strike="noStrike" cap="none">
                <a:solidFill>
                  <a:schemeClr val="dk1"/>
                </a:solidFill>
                <a:latin typeface="Times New Roman"/>
                <a:ea typeface="Times New Roman"/>
                <a:cs typeface="Times New Roman"/>
                <a:sym typeface="Times New Roman"/>
              </a:rPr>
              <a:t> Кодексу України про адміністративні правопорушення.</a:t>
            </a:r>
            <a:endParaRPr sz="1600" b="0" i="0" u="none" strike="noStrike" cap="none">
              <a:solidFill>
                <a:schemeClr val="dk1"/>
              </a:solidFill>
              <a:latin typeface="Times New Roman"/>
              <a:ea typeface="Times New Roman"/>
              <a:cs typeface="Times New Roman"/>
              <a:sym typeface="Times New Roman"/>
            </a:endParaRPr>
          </a:p>
          <a:p>
            <a:pPr marL="0" marR="0" lvl="0" indent="457200" algn="just" rtl="0">
              <a:lnSpc>
                <a:spcPct val="100000"/>
              </a:lnSpc>
              <a:spcBef>
                <a:spcPts val="0"/>
              </a:spcBef>
              <a:spcAft>
                <a:spcPts val="0"/>
              </a:spcAft>
              <a:buClr>
                <a:schemeClr val="dk1"/>
              </a:buClr>
              <a:buSzPts val="1600"/>
              <a:buFont typeface="Times New Roman"/>
              <a:buNone/>
            </a:pPr>
            <a:r>
              <a:rPr lang="uk-UA" sz="1600" b="1" i="0" u="none" strike="noStrike" cap="none">
                <a:solidFill>
                  <a:schemeClr val="dk1"/>
                </a:solidFill>
                <a:latin typeface="Times New Roman"/>
                <a:ea typeface="Times New Roman"/>
                <a:cs typeface="Times New Roman"/>
                <a:sym typeface="Times New Roman"/>
              </a:rPr>
              <a:t> Невиконання приписів та постанов посадових осіб центрального органу виконавчої влади, що реалізує державну політику з питань нагляду та контролю за додержанням законодавства про пожежну і техногенну безпеку</a:t>
            </a:r>
            <a:endParaRPr sz="1600" b="0" i="0" u="none" strike="noStrike" cap="none">
              <a:solidFill>
                <a:schemeClr val="dk1"/>
              </a:solidFill>
              <a:latin typeface="Times New Roman"/>
              <a:ea typeface="Times New Roman"/>
              <a:cs typeface="Times New Roman"/>
              <a:sym typeface="Times New Roman"/>
            </a:endParaRPr>
          </a:p>
          <a:p>
            <a:pPr marL="0" marR="0" lvl="0" indent="457200" algn="just" rtl="0">
              <a:lnSpc>
                <a:spcPct val="100000"/>
              </a:lnSpc>
              <a:spcBef>
                <a:spcPts val="0"/>
              </a:spcBef>
              <a:spcAft>
                <a:spcPts val="0"/>
              </a:spcAft>
              <a:buClr>
                <a:schemeClr val="dk1"/>
              </a:buClr>
              <a:buSzPts val="1600"/>
              <a:buFont typeface="Times New Roman"/>
              <a:buNone/>
            </a:pPr>
            <a:r>
              <a:rPr lang="uk-UA" sz="1600" b="0" i="0" u="none" strike="noStrike" cap="none">
                <a:solidFill>
                  <a:schemeClr val="dk1"/>
                </a:solidFill>
                <a:latin typeface="Times New Roman"/>
                <a:ea typeface="Times New Roman"/>
                <a:cs typeface="Times New Roman"/>
                <a:sym typeface="Times New Roman"/>
              </a:rPr>
              <a:t>Невиконання приписів та постанов посадових осіб центрального органу виконавчої влади, що реалізує державну політику з питань нагляду та контролю за додержанням законодавства про пожежну і техногенну безпеку, або створення перешкод для їх діяльності - тягне за собою попередження або накладення штрафу на громадян від 0,5 до семи неоподатковуваних мінімумів доходів громадян і на посадових осіб - від двох до десяти неоподатковуваних мінімумів доходів громадян.</a:t>
            </a:r>
            <a:endParaRPr sz="1600" b="0" i="0" u="none" strike="noStrike" cap="none">
              <a:solidFill>
                <a:schemeClr val="dk1"/>
              </a:solidFill>
              <a:latin typeface="Times New Roman"/>
              <a:ea typeface="Times New Roman"/>
              <a:cs typeface="Times New Roman"/>
              <a:sym typeface="Times New Roman"/>
            </a:endParaRPr>
          </a:p>
        </p:txBody>
      </p:sp>
      <p:pic>
        <p:nvPicPr>
          <p:cNvPr id="443" name="Google Shape;443;p48" descr="https://im1-tub-ua.yandex.net/i?id=92cdb0065ae0a5cd309d49e6090db507&amp;n=11"/>
          <p:cNvPicPr preferRelativeResize="0"/>
          <p:nvPr/>
        </p:nvPicPr>
        <p:blipFill rotWithShape="1">
          <a:blip r:embed="rId3">
            <a:alphaModFix/>
          </a:blip>
          <a:srcRect/>
          <a:stretch/>
        </p:blipFill>
        <p:spPr>
          <a:xfrm>
            <a:off x="642910" y="5345913"/>
            <a:ext cx="3429024" cy="1321603"/>
          </a:xfrm>
          <a:prstGeom prst="ellipse">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5"/>
          <p:cNvSpPr/>
          <p:nvPr/>
        </p:nvSpPr>
        <p:spPr>
          <a:xfrm>
            <a:off x="142844" y="142852"/>
            <a:ext cx="8786874" cy="6572296"/>
          </a:xfrm>
          <a:prstGeom prst="roundRect">
            <a:avLst>
              <a:gd name="adj" fmla="val 16667"/>
            </a:avLst>
          </a:prstGeom>
          <a:solidFill>
            <a:srgbClr val="F0D6EB"/>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9" name="Google Shape;119;p15" descr="http://search.ligazakon.ua/l_flib1.nsf/LookupFiles/TSIGN.GIF/$file/TSIGN.GIF"/>
          <p:cNvPicPr preferRelativeResize="0"/>
          <p:nvPr/>
        </p:nvPicPr>
        <p:blipFill rotWithShape="1">
          <a:blip r:embed="rId3">
            <a:alphaModFix/>
          </a:blip>
          <a:srcRect/>
          <a:stretch/>
        </p:blipFill>
        <p:spPr>
          <a:xfrm>
            <a:off x="4257675" y="142852"/>
            <a:ext cx="628650" cy="838200"/>
          </a:xfrm>
          <a:prstGeom prst="rect">
            <a:avLst/>
          </a:prstGeom>
          <a:noFill/>
          <a:ln>
            <a:noFill/>
          </a:ln>
        </p:spPr>
      </p:pic>
      <p:graphicFrame>
        <p:nvGraphicFramePr>
          <p:cNvPr id="120" name="Google Shape;120;p15"/>
          <p:cNvGraphicFramePr/>
          <p:nvPr/>
        </p:nvGraphicFramePr>
        <p:xfrm>
          <a:off x="1524000" y="2214554"/>
          <a:ext cx="3000000" cy="3000000"/>
        </p:xfrm>
        <a:graphic>
          <a:graphicData uri="http://schemas.openxmlformats.org/drawingml/2006/table">
            <a:tbl>
              <a:tblPr>
                <a:noFill/>
                <a:tableStyleId>{EDB75DF6-C979-4817-A532-A77BC8846CFA}</a:tableStyleId>
              </a:tblPr>
              <a:tblGrid>
                <a:gridCol w="2133600"/>
                <a:gridCol w="1828800"/>
                <a:gridCol w="2133600"/>
              </a:tblGrid>
              <a:tr h="177800">
                <a:tc>
                  <a:txBody>
                    <a:bodyPr/>
                    <a:lstStyle/>
                    <a:p>
                      <a:pPr marL="0" marR="0" lvl="0" indent="0" algn="ctr" rtl="0">
                        <a:lnSpc>
                          <a:spcPct val="115000"/>
                        </a:lnSpc>
                        <a:spcBef>
                          <a:spcPts val="0"/>
                        </a:spcBef>
                        <a:spcAft>
                          <a:spcPts val="0"/>
                        </a:spcAft>
                        <a:buNone/>
                      </a:pPr>
                      <a:r>
                        <a:rPr lang="uk-UA" sz="1400" b="1" u="none" strike="noStrike" cap="none">
                          <a:solidFill>
                            <a:srgbClr val="2A2928"/>
                          </a:solidFill>
                          <a:latin typeface="Times New Roman"/>
                          <a:ea typeface="Times New Roman"/>
                          <a:cs typeface="Times New Roman"/>
                          <a:sym typeface="Times New Roman"/>
                        </a:rPr>
                        <a:t>30.12.2014</a:t>
                      </a:r>
                      <a:endParaRPr sz="1400" u="none" strike="noStrike" cap="none">
                        <a:latin typeface="Times New Roman"/>
                        <a:ea typeface="Times New Roman"/>
                        <a:cs typeface="Times New Roman"/>
                        <a:sym typeface="Times New Roman"/>
                      </a:endParaRPr>
                    </a:p>
                  </a:txBody>
                  <a:tcPr marL="0" marR="0"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uk-UA" sz="1400" b="1" u="none" strike="noStrike" cap="none">
                          <a:solidFill>
                            <a:srgbClr val="2A2928"/>
                          </a:solidFill>
                          <a:latin typeface="Times New Roman"/>
                          <a:ea typeface="Times New Roman"/>
                          <a:cs typeface="Times New Roman"/>
                          <a:sym typeface="Times New Roman"/>
                        </a:rPr>
                        <a:t>м. Київ</a:t>
                      </a:r>
                      <a:endParaRPr sz="1400" u="none" strike="noStrike" cap="none">
                        <a:latin typeface="Times New Roman"/>
                        <a:ea typeface="Times New Roman"/>
                        <a:cs typeface="Times New Roman"/>
                        <a:sym typeface="Times New Roman"/>
                      </a:endParaRPr>
                    </a:p>
                  </a:txBody>
                  <a:tcPr marL="0" marR="0"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uk-UA" sz="1400" b="1" u="none" strike="noStrike" cap="none">
                          <a:solidFill>
                            <a:srgbClr val="2A2928"/>
                          </a:solidFill>
                          <a:latin typeface="Times New Roman"/>
                          <a:ea typeface="Times New Roman"/>
                          <a:cs typeface="Times New Roman"/>
                          <a:sym typeface="Times New Roman"/>
                        </a:rPr>
                        <a:t>N 1417</a:t>
                      </a:r>
                      <a:endParaRPr sz="1400" u="none" strike="noStrike" cap="none">
                        <a:latin typeface="Times New Roman"/>
                        <a:ea typeface="Times New Roman"/>
                        <a:cs typeface="Times New Roman"/>
                        <a:sym typeface="Times New Roman"/>
                      </a:endParaRPr>
                    </a:p>
                  </a:txBody>
                  <a:tcPr marL="0" marR="0"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bl>
          </a:graphicData>
        </a:graphic>
      </p:graphicFrame>
      <p:sp>
        <p:nvSpPr>
          <p:cNvPr id="121" name="Google Shape;121;p15"/>
          <p:cNvSpPr/>
          <p:nvPr/>
        </p:nvSpPr>
        <p:spPr>
          <a:xfrm>
            <a:off x="285720" y="885609"/>
            <a:ext cx="8429684" cy="1400383"/>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2A2928"/>
              </a:buClr>
              <a:buSzPts val="1900"/>
              <a:buFont typeface="Times New Roman"/>
              <a:buNone/>
            </a:pPr>
            <a:r>
              <a:rPr lang="uk-UA" sz="1900" b="1" i="0" u="none" strike="noStrike" cap="none">
                <a:solidFill>
                  <a:srgbClr val="2A2928"/>
                </a:solidFill>
                <a:latin typeface="Times New Roman"/>
                <a:ea typeface="Times New Roman"/>
                <a:cs typeface="Times New Roman"/>
                <a:sym typeface="Times New Roman"/>
              </a:rPr>
              <a:t>МІНІСТЕРСТВО ВНУТРІШНІХ СПРАВ УКРАЇНИ</a:t>
            </a:r>
            <a:endParaRPr sz="900" b="1" i="0" u="none" strike="noStrike" cap="none">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2A2928"/>
              </a:buClr>
              <a:buSzPts val="1900"/>
              <a:buFont typeface="Times New Roman"/>
              <a:buNone/>
            </a:pPr>
            <a:r>
              <a:rPr lang="uk-UA" sz="1900" b="1" i="0" u="none" strike="noStrike" cap="none">
                <a:solidFill>
                  <a:srgbClr val="2A2928"/>
                </a:solidFill>
                <a:latin typeface="Times New Roman"/>
                <a:ea typeface="Times New Roman"/>
                <a:cs typeface="Times New Roman"/>
                <a:sym typeface="Times New Roman"/>
              </a:rPr>
              <a:t>НАКАЗ</a:t>
            </a:r>
            <a:endParaRPr sz="900" b="1" i="0" u="none" strike="noStrike" cap="none">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2A2928"/>
              </a:buClr>
              <a:buSzPts val="1400"/>
              <a:buFont typeface="Times New Roman"/>
              <a:buNone/>
            </a:pPr>
            <a:r>
              <a:rPr lang="uk-UA" sz="1400" b="1" i="0" u="none" strike="noStrike" cap="none">
                <a:solidFill>
                  <a:srgbClr val="2A2928"/>
                </a:solidFill>
                <a:latin typeface="Times New Roman"/>
                <a:ea typeface="Times New Roman"/>
                <a:cs typeface="Times New Roman"/>
                <a:sym typeface="Times New Roman"/>
              </a:rPr>
              <a:t>Зареєстровано в Міністерстві юстиції України</a:t>
            </a:r>
            <a:br>
              <a:rPr lang="uk-UA" sz="1400" b="1" i="0" u="none" strike="noStrike" cap="none">
                <a:solidFill>
                  <a:srgbClr val="2A2928"/>
                </a:solidFill>
                <a:latin typeface="Times New Roman"/>
                <a:ea typeface="Times New Roman"/>
                <a:cs typeface="Times New Roman"/>
                <a:sym typeface="Times New Roman"/>
              </a:rPr>
            </a:br>
            <a:r>
              <a:rPr lang="uk-UA" sz="1400" b="1" i="0" u="none" strike="noStrike" cap="none">
                <a:solidFill>
                  <a:srgbClr val="2A2928"/>
                </a:solidFill>
                <a:latin typeface="Times New Roman"/>
                <a:ea typeface="Times New Roman"/>
                <a:cs typeface="Times New Roman"/>
                <a:sym typeface="Times New Roman"/>
              </a:rPr>
              <a:t>05 березня 2015 р. за N 252/26697</a:t>
            </a:r>
            <a:endParaRPr sz="1400" b="1" i="0" u="none" strike="noStrike" cap="none">
              <a:solidFill>
                <a:schemeClr val="dk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2A2928"/>
              </a:buClr>
              <a:buSzPts val="1900"/>
              <a:buFont typeface="Times New Roman"/>
              <a:buNone/>
            </a:pPr>
            <a:r>
              <a:rPr lang="uk-UA" sz="1900" b="1" i="0" u="none" strike="noStrike" cap="none">
                <a:solidFill>
                  <a:srgbClr val="2A2928"/>
                </a:solidFill>
                <a:latin typeface="Times New Roman"/>
                <a:ea typeface="Times New Roman"/>
                <a:cs typeface="Times New Roman"/>
                <a:sym typeface="Times New Roman"/>
              </a:rPr>
              <a:t>Про затвердження Правил пожежної безпеки в Україні</a:t>
            </a:r>
            <a:endParaRPr sz="1800" b="1" i="0" u="none" strike="noStrike" cap="none">
              <a:solidFill>
                <a:schemeClr val="dk1"/>
              </a:solidFill>
              <a:latin typeface="Times New Roman"/>
              <a:ea typeface="Times New Roman"/>
              <a:cs typeface="Times New Roman"/>
              <a:sym typeface="Times New Roman"/>
            </a:endParaRPr>
          </a:p>
        </p:txBody>
      </p:sp>
      <p:graphicFrame>
        <p:nvGraphicFramePr>
          <p:cNvPr id="122" name="Google Shape;122;p15"/>
          <p:cNvGraphicFramePr/>
          <p:nvPr/>
        </p:nvGraphicFramePr>
        <p:xfrm>
          <a:off x="1524000" y="6072206"/>
          <a:ext cx="3000000" cy="3000000"/>
        </p:xfrm>
        <a:graphic>
          <a:graphicData uri="http://schemas.openxmlformats.org/drawingml/2006/table">
            <a:tbl>
              <a:tblPr>
                <a:noFill/>
                <a:tableStyleId>{EDB75DF6-C979-4817-A532-A77BC8846CFA}</a:tableStyleId>
              </a:tblPr>
              <a:tblGrid>
                <a:gridCol w="3048000"/>
                <a:gridCol w="3048000"/>
              </a:tblGrid>
              <a:tr h="78875">
                <a:tc>
                  <a:txBody>
                    <a:bodyPr/>
                    <a:lstStyle/>
                    <a:p>
                      <a:pPr marL="0" marR="0" lvl="0" indent="0" algn="ctr" rtl="0">
                        <a:lnSpc>
                          <a:spcPct val="115000"/>
                        </a:lnSpc>
                        <a:spcBef>
                          <a:spcPts val="0"/>
                        </a:spcBef>
                        <a:spcAft>
                          <a:spcPts val="0"/>
                        </a:spcAft>
                        <a:buNone/>
                      </a:pPr>
                      <a:r>
                        <a:rPr lang="uk-UA" sz="1400" b="1" u="none" strike="noStrike" cap="none">
                          <a:solidFill>
                            <a:srgbClr val="2A2928"/>
                          </a:solidFill>
                          <a:latin typeface="Times New Roman"/>
                          <a:ea typeface="Times New Roman"/>
                          <a:cs typeface="Times New Roman"/>
                          <a:sym typeface="Times New Roman"/>
                        </a:rPr>
                        <a:t>Міністр</a:t>
                      </a:r>
                      <a:endParaRPr sz="1400" u="none" strike="noStrike" cap="none">
                        <a:latin typeface="Times New Roman"/>
                        <a:ea typeface="Times New Roman"/>
                        <a:cs typeface="Times New Roman"/>
                        <a:sym typeface="Times New Roman"/>
                      </a:endParaRPr>
                    </a:p>
                  </a:txBody>
                  <a:tcPr marL="0" marR="0" marT="0" marB="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uk-UA" sz="1400" b="1" u="none" strike="noStrike" cap="none">
                          <a:solidFill>
                            <a:srgbClr val="2A2928"/>
                          </a:solidFill>
                          <a:latin typeface="Times New Roman"/>
                          <a:ea typeface="Times New Roman"/>
                          <a:cs typeface="Times New Roman"/>
                          <a:sym typeface="Times New Roman"/>
                        </a:rPr>
                        <a:t>А. Б. Аваков</a:t>
                      </a:r>
                      <a:endParaRPr sz="1400" u="none" strike="noStrike" cap="none">
                        <a:latin typeface="Times New Roman"/>
                        <a:ea typeface="Times New Roman"/>
                        <a:cs typeface="Times New Roman"/>
                        <a:sym typeface="Times New Roman"/>
                      </a:endParaRPr>
                    </a:p>
                  </a:txBody>
                  <a:tcPr marL="0" marR="0" marT="0"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r>
            </a:tbl>
          </a:graphicData>
        </a:graphic>
      </p:graphicFrame>
      <p:sp>
        <p:nvSpPr>
          <p:cNvPr id="123" name="Google Shape;123;p15"/>
          <p:cNvSpPr/>
          <p:nvPr/>
        </p:nvSpPr>
        <p:spPr>
          <a:xfrm>
            <a:off x="214282" y="2429432"/>
            <a:ext cx="8643998" cy="378565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Відповідно до пункту 33 частини другої статті 17 Кодексу ЦЗ України та з метою вдосконалення нормативно-правового забезпечення у сфері пожежної безпеки</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1" i="0" u="none" strike="noStrike" cap="none">
                <a:solidFill>
                  <a:srgbClr val="2A2928"/>
                </a:solidFill>
                <a:latin typeface="Times New Roman"/>
                <a:ea typeface="Times New Roman"/>
                <a:cs typeface="Times New Roman"/>
                <a:sym typeface="Times New Roman"/>
              </a:rPr>
              <a:t>НАКАЗУЮ:</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1. Затвердити Правила пожежної безпеки в Україні, що додаються.</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2. Департаменту юридичного забезпечення МВС України (Горбась Д. В.) забезпечити подання цього наказу на державну реєстрацію до Міністерства юстиції України в установленому порядку.</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3. Визнати такими, що втратили чинність, наказ Міністерства України з питань НС від 19 жовтня 2004 року № 126 “ Про затвердження Правил пожежної безпеки в Україні ”,</a:t>
            </a:r>
            <a:r>
              <a:rPr lang="uk-UA" sz="1600">
                <a:solidFill>
                  <a:srgbClr val="2A2928"/>
                </a:solidFill>
                <a:latin typeface="Times New Roman"/>
                <a:ea typeface="Times New Roman"/>
                <a:cs typeface="Times New Roman"/>
                <a:sym typeface="Times New Roman"/>
              </a:rPr>
              <a:t> </a:t>
            </a:r>
            <a:r>
              <a:rPr lang="uk-UA" sz="1600" b="0" i="0" u="none" strike="noStrike" cap="none">
                <a:solidFill>
                  <a:srgbClr val="2A2928"/>
                </a:solidFill>
                <a:latin typeface="Times New Roman"/>
                <a:ea typeface="Times New Roman"/>
                <a:cs typeface="Times New Roman"/>
                <a:sym typeface="Times New Roman"/>
              </a:rPr>
              <a:t>зареєстрований у Міністерстві юстиції України 04 листопада 2004 року за N 1410/10009 (зі змінами), та наказ Міністерства НС </a:t>
            </a:r>
            <a:r>
              <a:rPr lang="uk-UA" sz="1600">
                <a:solidFill>
                  <a:srgbClr val="2A2928"/>
                </a:solidFill>
                <a:latin typeface="Times New Roman"/>
                <a:ea typeface="Times New Roman"/>
                <a:cs typeface="Times New Roman"/>
                <a:sym typeface="Times New Roman"/>
              </a:rPr>
              <a:t>У</a:t>
            </a:r>
            <a:r>
              <a:rPr lang="uk-UA" sz="1600" b="0" i="0" u="none" strike="noStrike" cap="none">
                <a:solidFill>
                  <a:srgbClr val="2A2928"/>
                </a:solidFill>
                <a:latin typeface="Times New Roman"/>
                <a:ea typeface="Times New Roman"/>
                <a:cs typeface="Times New Roman"/>
                <a:sym typeface="Times New Roman"/>
              </a:rPr>
              <a:t>країни від 24 лютого 2012 року №537 “ Про затвердження Правил пожежної безпеки для об’єктів площею до 300 м</a:t>
            </a:r>
            <a:r>
              <a:rPr lang="uk-UA" sz="1600" b="0" i="0" u="none" strike="noStrike" cap="none" baseline="30000">
                <a:solidFill>
                  <a:srgbClr val="2A2928"/>
                </a:solidFill>
                <a:latin typeface="Times New Roman"/>
                <a:ea typeface="Times New Roman"/>
                <a:cs typeface="Times New Roman"/>
                <a:sym typeface="Times New Roman"/>
              </a:rPr>
              <a:t>2</a:t>
            </a:r>
            <a:r>
              <a:rPr lang="uk-UA" sz="1600" b="0" i="0" u="none" strike="noStrike" cap="none">
                <a:solidFill>
                  <a:srgbClr val="2A2928"/>
                </a:solidFill>
                <a:latin typeface="Times New Roman"/>
                <a:ea typeface="Times New Roman"/>
                <a:cs typeface="Times New Roman"/>
                <a:sym typeface="Times New Roman"/>
              </a:rPr>
              <a:t>, зареєстрований у Міністерстві юстиції України 16 березня 2012 року за N 414/20727.</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4. Контроль за виконанням цього наказу залишаю за собою.</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5. Цей наказ набирає чинності з дня його офіційного опублікування.</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1600"/>
              <a:buFont typeface="Times New Roman"/>
              <a:buNone/>
            </a:pPr>
            <a:r>
              <a:rPr lang="uk-UA" sz="1600" b="0" i="0" u="none" strike="noStrike" cap="none">
                <a:solidFill>
                  <a:srgbClr val="2A2928"/>
                </a:solidFill>
                <a:latin typeface="Times New Roman"/>
                <a:ea typeface="Times New Roman"/>
                <a:cs typeface="Times New Roman"/>
                <a:sym typeface="Times New Roman"/>
              </a:rPr>
              <a:t> </a:t>
            </a:r>
            <a:endParaRPr sz="1600" b="0" i="0" u="none" strike="noStrike" cap="none">
              <a:solidFill>
                <a:schemeClr val="dk1"/>
              </a:solidFill>
              <a:latin typeface="Times New Roman"/>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47"/>
        <p:cNvGrpSpPr/>
        <p:nvPr/>
      </p:nvGrpSpPr>
      <p:grpSpPr>
        <a:xfrm>
          <a:off x="0" y="0"/>
          <a:ext cx="0" cy="0"/>
          <a:chOff x="0" y="0"/>
          <a:chExt cx="0" cy="0"/>
        </a:xfrm>
      </p:grpSpPr>
      <p:sp>
        <p:nvSpPr>
          <p:cNvPr id="448" name="Google Shape;448;p49"/>
          <p:cNvSpPr/>
          <p:nvPr/>
        </p:nvSpPr>
        <p:spPr>
          <a:xfrm>
            <a:off x="0" y="214290"/>
            <a:ext cx="6500826" cy="6429420"/>
          </a:xfrm>
          <a:prstGeom prst="verticalScroll">
            <a:avLst>
              <a:gd name="adj" fmla="val 12500"/>
            </a:avLst>
          </a:prstGeom>
          <a:solidFill>
            <a:srgbClr val="FEE7D6"/>
          </a:solidFill>
          <a:ln w="25400" cap="flat" cmpd="sng">
            <a:solidFill>
              <a:srgbClr val="E3630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49" name="Google Shape;449;p49"/>
          <p:cNvSpPr/>
          <p:nvPr/>
        </p:nvSpPr>
        <p:spPr>
          <a:xfrm>
            <a:off x="6143636" y="214290"/>
            <a:ext cx="3000396" cy="6429420"/>
          </a:xfrm>
          <a:prstGeom prst="verticalScroll">
            <a:avLst>
              <a:gd name="adj" fmla="val 12500"/>
            </a:avLst>
          </a:prstGeom>
          <a:solidFill>
            <a:srgbClr val="FEE7D6"/>
          </a:solidFill>
          <a:ln w="25400" cap="flat" cmpd="sng">
            <a:solidFill>
              <a:srgbClr val="E3630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0" name="Google Shape;450;p49"/>
          <p:cNvSpPr/>
          <p:nvPr/>
        </p:nvSpPr>
        <p:spPr>
          <a:xfrm>
            <a:off x="857224" y="324408"/>
            <a:ext cx="4786346" cy="6247864"/>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1600"/>
              <a:buFont typeface="Times New Roman"/>
              <a:buNone/>
            </a:pPr>
            <a:r>
              <a:rPr lang="uk-UA" sz="1600" b="1" i="0" u="none" strike="noStrike" cap="none">
                <a:solidFill>
                  <a:schemeClr val="dk1"/>
                </a:solidFill>
                <a:latin typeface="Times New Roman"/>
                <a:ea typeface="Times New Roman"/>
                <a:cs typeface="Times New Roman"/>
                <a:sym typeface="Times New Roman"/>
              </a:rPr>
              <a:t>Відповідно до статті 188-</a:t>
            </a:r>
            <a:r>
              <a:rPr lang="uk-UA" sz="1600" b="1" i="0" u="none" strike="noStrike" cap="none" baseline="30000">
                <a:solidFill>
                  <a:schemeClr val="dk1"/>
                </a:solidFill>
                <a:latin typeface="Times New Roman"/>
                <a:ea typeface="Times New Roman"/>
                <a:cs typeface="Times New Roman"/>
                <a:sym typeface="Times New Roman"/>
              </a:rPr>
              <a:t>16 </a:t>
            </a:r>
            <a:r>
              <a:rPr lang="uk-UA" sz="1600" b="1" i="0" u="none" strike="noStrike" cap="none">
                <a:solidFill>
                  <a:schemeClr val="dk1"/>
                </a:solidFill>
                <a:latin typeface="Times New Roman"/>
                <a:ea typeface="Times New Roman"/>
                <a:cs typeface="Times New Roman"/>
                <a:sym typeface="Times New Roman"/>
              </a:rPr>
              <a:t>Кодексу України про адміністративні правопорушення.</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1600"/>
              <a:buFont typeface="Times New Roman"/>
              <a:buNone/>
            </a:pPr>
            <a:r>
              <a:rPr lang="uk-UA" sz="1600" b="1" i="0" u="none" strike="noStrike" cap="none">
                <a:solidFill>
                  <a:schemeClr val="dk1"/>
                </a:solidFill>
                <a:latin typeface="Times New Roman"/>
                <a:ea typeface="Times New Roman"/>
                <a:cs typeface="Times New Roman"/>
                <a:sym typeface="Times New Roman"/>
              </a:rPr>
              <a:t>Невиконання законних вимог посадових осіб центрального органу виконавчої влади, що реалізує державну політику з питань цивільного захисту, нагляду та контролю за станом захисту територій від надзвичайних ситуацій природного та техногенного характеру</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1600"/>
              <a:buFont typeface="Times New Roman"/>
              <a:buNone/>
            </a:pPr>
            <a:r>
              <a:rPr lang="uk-UA" sz="1600" b="0" i="0" u="none" strike="noStrike" cap="none">
                <a:solidFill>
                  <a:schemeClr val="dk1"/>
                </a:solidFill>
                <a:latin typeface="Times New Roman"/>
                <a:ea typeface="Times New Roman"/>
                <a:cs typeface="Times New Roman"/>
                <a:sym typeface="Times New Roman"/>
              </a:rPr>
              <a:t>Невиконання законних вимог посадових осіб центрального органу виконавчої влади, що реалізує державну політику з питань цивільного захисту, нагляду та контролю за станом захисту територій від надзвичайних ситуацій природного та техногенного характеру, щодо розроблення та реалізації заходів у сфері захисту населення і територій від надзвичайних ситуацій техногенного та природного характеру, -</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1600"/>
              <a:buFont typeface="Times New Roman"/>
              <a:buNone/>
            </a:pPr>
            <a:r>
              <a:rPr lang="uk-UA" sz="1600" b="0" i="0" u="none" strike="noStrike" cap="none">
                <a:solidFill>
                  <a:schemeClr val="dk1"/>
                </a:solidFill>
                <a:latin typeface="Times New Roman"/>
                <a:ea typeface="Times New Roman"/>
                <a:cs typeface="Times New Roman"/>
                <a:sym typeface="Times New Roman"/>
              </a:rPr>
              <a:t>тягне за собою накладення штрафу на посадових осіб від десяти до двадцяти неоподатковуваних мінімумів доходів громадян.</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1600"/>
              <a:buFont typeface="Times New Roman"/>
              <a:buNone/>
            </a:pPr>
            <a:r>
              <a:rPr lang="uk-UA" sz="1600" b="0" i="0" u="none" strike="noStrike" cap="none">
                <a:solidFill>
                  <a:schemeClr val="dk1"/>
                </a:solidFill>
                <a:latin typeface="Times New Roman"/>
                <a:ea typeface="Times New Roman"/>
                <a:cs typeface="Times New Roman"/>
                <a:sym typeface="Times New Roman"/>
              </a:rPr>
              <a:t>Те саме діяння, вчинене повторно протягом року після накладення адміністративного стягнення, -</a:t>
            </a:r>
            <a:endParaRPr sz="1600" b="0"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chemeClr val="dk1"/>
              </a:buClr>
              <a:buSzPts val="1600"/>
              <a:buFont typeface="Times New Roman"/>
              <a:buNone/>
            </a:pPr>
            <a:r>
              <a:rPr lang="uk-UA" sz="1600" b="0" i="0" u="none" strike="noStrike" cap="none">
                <a:solidFill>
                  <a:schemeClr val="dk1"/>
                </a:solidFill>
                <a:latin typeface="Times New Roman"/>
                <a:ea typeface="Times New Roman"/>
                <a:cs typeface="Times New Roman"/>
                <a:sym typeface="Times New Roman"/>
              </a:rPr>
              <a:t>тягне за собою накладення штрафу на посадових осіб від двадцяти до п'ятдесяти неоподатковуваних мінімумів доходів громадян.</a:t>
            </a:r>
            <a:endParaRPr sz="1600" b="0" i="0" u="none" strike="noStrike" cap="none">
              <a:solidFill>
                <a:schemeClr val="dk1"/>
              </a:solidFill>
              <a:latin typeface="Times New Roman"/>
              <a:ea typeface="Times New Roman"/>
              <a:cs typeface="Times New Roman"/>
              <a:sym typeface="Times New Roman"/>
            </a:endParaRPr>
          </a:p>
        </p:txBody>
      </p:sp>
      <p:sp>
        <p:nvSpPr>
          <p:cNvPr id="451" name="Google Shape;451;p49"/>
          <p:cNvSpPr/>
          <p:nvPr/>
        </p:nvSpPr>
        <p:spPr>
          <a:xfrm>
            <a:off x="6572264" y="950973"/>
            <a:ext cx="2214578" cy="532453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2000"/>
              <a:buFont typeface="Times New Roman"/>
              <a:buNone/>
            </a:pPr>
            <a:r>
              <a:rPr lang="uk-UA" sz="2000" b="1" i="0" u="none" strike="noStrike" cap="none">
                <a:solidFill>
                  <a:schemeClr val="dk1"/>
                </a:solidFill>
                <a:latin typeface="Times New Roman"/>
                <a:ea typeface="Times New Roman"/>
                <a:cs typeface="Times New Roman"/>
                <a:sym typeface="Times New Roman"/>
              </a:rPr>
              <a:t>Відповідно до статті 221. Районні, районні у місті, міські чи міськрайонні суди (судді) </a:t>
            </a:r>
            <a:endParaRPr sz="2000" b="0" i="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2000"/>
              <a:buFont typeface="Times New Roman"/>
              <a:buNone/>
            </a:pPr>
            <a:r>
              <a:rPr lang="uk-UA" sz="2000" b="0" i="0" u="none" strike="noStrike" cap="none">
                <a:solidFill>
                  <a:schemeClr val="dk1"/>
                </a:solidFill>
                <a:latin typeface="Times New Roman"/>
                <a:ea typeface="Times New Roman"/>
                <a:cs typeface="Times New Roman"/>
                <a:sym typeface="Times New Roman"/>
              </a:rPr>
              <a:t>     Судді районних,  районних  у місті,  міських чи міськрайонних </a:t>
            </a:r>
            <a:br>
              <a:rPr lang="uk-UA" sz="2000" b="0" i="0" u="none" strike="noStrike" cap="none">
                <a:solidFill>
                  <a:schemeClr val="dk1"/>
                </a:solidFill>
                <a:latin typeface="Times New Roman"/>
                <a:ea typeface="Times New Roman"/>
                <a:cs typeface="Times New Roman"/>
                <a:sym typeface="Times New Roman"/>
              </a:rPr>
            </a:br>
            <a:r>
              <a:rPr lang="uk-UA" sz="2000" b="0" i="0" u="none" strike="noStrike" cap="none">
                <a:solidFill>
                  <a:schemeClr val="dk1"/>
                </a:solidFill>
                <a:latin typeface="Times New Roman"/>
                <a:ea typeface="Times New Roman"/>
                <a:cs typeface="Times New Roman"/>
                <a:sym typeface="Times New Roman"/>
              </a:rPr>
              <a:t>судів  розглядають  справи  про  адміністративні   правопорушення,</a:t>
            </a:r>
            <a:r>
              <a:rPr lang="uk-UA" sz="2000" b="0" i="0" u="none" strike="noStrike" cap="none">
                <a:solidFill>
                  <a:srgbClr val="000000"/>
                </a:solidFill>
                <a:latin typeface="Times New Roman"/>
                <a:ea typeface="Times New Roman"/>
                <a:cs typeface="Times New Roman"/>
                <a:sym typeface="Times New Roman"/>
              </a:rPr>
              <a:t> </a:t>
            </a:r>
            <a:r>
              <a:rPr lang="uk-UA" sz="2000" b="0" i="0" u="none" strike="noStrike" cap="none">
                <a:solidFill>
                  <a:schemeClr val="dk1"/>
                </a:solidFill>
                <a:latin typeface="Times New Roman"/>
                <a:ea typeface="Times New Roman"/>
                <a:cs typeface="Times New Roman"/>
                <a:sym typeface="Times New Roman"/>
              </a:rPr>
              <a:t>передбачені ст. 188-16.</a:t>
            </a:r>
            <a:endParaRPr sz="20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6"/>
          <p:cNvSpPr/>
          <p:nvPr/>
        </p:nvSpPr>
        <p:spPr>
          <a:xfrm>
            <a:off x="2896866" y="-15555"/>
            <a:ext cx="3447803" cy="1015663"/>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ПРАВИЛА</a:t>
            </a:r>
            <a:br>
              <a:rPr lang="uk-UA" sz="2000" b="1" i="0" u="none" strike="noStrike" cap="none">
                <a:solidFill>
                  <a:srgbClr val="2A2928"/>
                </a:solidFill>
                <a:latin typeface="Times New Roman"/>
                <a:ea typeface="Times New Roman"/>
                <a:cs typeface="Times New Roman"/>
                <a:sym typeface="Times New Roman"/>
              </a:rPr>
            </a:br>
            <a:r>
              <a:rPr lang="uk-UA" sz="2000" b="1" i="0" u="none" strike="noStrike" cap="none">
                <a:solidFill>
                  <a:srgbClr val="2A2928"/>
                </a:solidFill>
                <a:latin typeface="Times New Roman"/>
                <a:ea typeface="Times New Roman"/>
                <a:cs typeface="Times New Roman"/>
                <a:sym typeface="Times New Roman"/>
              </a:rPr>
              <a:t>пожежної безпеки в Україні </a:t>
            </a:r>
            <a:endParaRPr/>
          </a:p>
          <a:p>
            <a:pPr marL="0" marR="0" lvl="0" indent="0" algn="ctr" rtl="0">
              <a:lnSpc>
                <a:spcPct val="100000"/>
              </a:lnSpc>
              <a:spcBef>
                <a:spcPts val="0"/>
              </a:spcBef>
              <a:spcAft>
                <a:spcPts val="0"/>
              </a:spcAft>
              <a:buClr>
                <a:srgbClr val="C00000"/>
              </a:buClr>
              <a:buSzPts val="2000"/>
              <a:buFont typeface="Times New Roman"/>
              <a:buNone/>
            </a:pPr>
            <a:r>
              <a:rPr lang="uk-UA" sz="2000" b="1">
                <a:solidFill>
                  <a:srgbClr val="C00000"/>
                </a:solidFill>
                <a:latin typeface="Times New Roman"/>
                <a:ea typeface="Times New Roman"/>
                <a:cs typeface="Times New Roman"/>
                <a:sym typeface="Times New Roman"/>
              </a:rPr>
              <a:t>поділяються на розділи:</a:t>
            </a:r>
            <a:endParaRPr sz="2000" b="1" i="0" u="none" strike="noStrike" cap="none">
              <a:solidFill>
                <a:srgbClr val="C00000"/>
              </a:solidFill>
              <a:latin typeface="Times New Roman"/>
              <a:ea typeface="Times New Roman"/>
              <a:cs typeface="Times New Roman"/>
              <a:sym typeface="Times New Roman"/>
            </a:endParaRPr>
          </a:p>
        </p:txBody>
      </p:sp>
      <p:sp>
        <p:nvSpPr>
          <p:cNvPr id="129" name="Google Shape;129;p16"/>
          <p:cNvSpPr/>
          <p:nvPr/>
        </p:nvSpPr>
        <p:spPr>
          <a:xfrm>
            <a:off x="285720" y="1085840"/>
            <a:ext cx="2486036"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I  Загальні положення</a:t>
            </a:r>
            <a:endParaRPr sz="2000" b="1">
              <a:solidFill>
                <a:srgbClr val="002060"/>
              </a:solidFill>
              <a:latin typeface="Times New Roman"/>
              <a:ea typeface="Times New Roman"/>
              <a:cs typeface="Times New Roman"/>
              <a:sym typeface="Times New Roman"/>
            </a:endParaRPr>
          </a:p>
        </p:txBody>
      </p:sp>
      <p:sp>
        <p:nvSpPr>
          <p:cNvPr id="130" name="Google Shape;130;p16"/>
          <p:cNvSpPr/>
          <p:nvPr/>
        </p:nvSpPr>
        <p:spPr>
          <a:xfrm>
            <a:off x="2857488" y="1085840"/>
            <a:ext cx="3357586"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131" name="Google Shape;131;p16"/>
          <p:cNvSpPr/>
          <p:nvPr/>
        </p:nvSpPr>
        <p:spPr>
          <a:xfrm>
            <a:off x="6372244" y="1085840"/>
            <a:ext cx="2486036" cy="3200416"/>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III  Загальні вимоги пожежної безпеки до утримання територій, будинків, приміщень, споруд, евакуаційних шляхів і виходів</a:t>
            </a:r>
            <a:endParaRPr sz="2000" b="1">
              <a:solidFill>
                <a:srgbClr val="002060"/>
              </a:solidFill>
              <a:latin typeface="Times New Roman"/>
              <a:ea typeface="Times New Roman"/>
              <a:cs typeface="Times New Roman"/>
              <a:sym typeface="Times New Roman"/>
            </a:endParaRPr>
          </a:p>
        </p:txBody>
      </p:sp>
      <p:sp>
        <p:nvSpPr>
          <p:cNvPr id="132" name="Google Shape;132;p16"/>
          <p:cNvSpPr/>
          <p:nvPr/>
        </p:nvSpPr>
        <p:spPr>
          <a:xfrm>
            <a:off x="2928926" y="984577"/>
            <a:ext cx="3214710" cy="1015663"/>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II  Організаційні заходи щодо забезпечення пожежної безпеки</a:t>
            </a:r>
            <a:endParaRPr sz="2000" b="1" i="0" u="none" strike="noStrike" cap="none">
              <a:solidFill>
                <a:srgbClr val="002060"/>
              </a:solidFill>
              <a:latin typeface="Times New Roman"/>
              <a:ea typeface="Times New Roman"/>
              <a:cs typeface="Times New Roman"/>
              <a:sym typeface="Times New Roman"/>
            </a:endParaRPr>
          </a:p>
        </p:txBody>
      </p:sp>
      <p:sp>
        <p:nvSpPr>
          <p:cNvPr id="133" name="Google Shape;133;p16"/>
          <p:cNvSpPr/>
          <p:nvPr/>
        </p:nvSpPr>
        <p:spPr>
          <a:xfrm>
            <a:off x="285720" y="2157410"/>
            <a:ext cx="5929354"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134" name="Google Shape;134;p16"/>
          <p:cNvSpPr/>
          <p:nvPr/>
        </p:nvSpPr>
        <p:spPr>
          <a:xfrm>
            <a:off x="285720" y="3214686"/>
            <a:ext cx="5929354"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135" name="Google Shape;135;p16"/>
          <p:cNvSpPr/>
          <p:nvPr/>
        </p:nvSpPr>
        <p:spPr>
          <a:xfrm>
            <a:off x="285752" y="2221048"/>
            <a:ext cx="5643570" cy="707886"/>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IV. Загальні вимоги пожежної безпеки до інженерного обладнання</a:t>
            </a:r>
            <a:endParaRPr sz="2000" b="0" i="0" u="none" strike="noStrike" cap="none">
              <a:solidFill>
                <a:srgbClr val="002060"/>
              </a:solidFill>
              <a:latin typeface="Times New Roman"/>
              <a:ea typeface="Times New Roman"/>
              <a:cs typeface="Times New Roman"/>
              <a:sym typeface="Times New Roman"/>
            </a:endParaRPr>
          </a:p>
        </p:txBody>
      </p:sp>
      <p:sp>
        <p:nvSpPr>
          <p:cNvPr id="136" name="Google Shape;136;p16"/>
          <p:cNvSpPr/>
          <p:nvPr/>
        </p:nvSpPr>
        <p:spPr>
          <a:xfrm>
            <a:off x="357158" y="3211298"/>
            <a:ext cx="5857916" cy="70788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V. Вимоги до утримання технічних засобів протипожежного захисту</a:t>
            </a:r>
            <a:endParaRPr sz="2000" b="1" i="0" u="none" strike="noStrike" cap="none">
              <a:solidFill>
                <a:srgbClr val="002060"/>
              </a:solidFill>
              <a:latin typeface="Times New Roman"/>
              <a:ea typeface="Times New Roman"/>
              <a:cs typeface="Times New Roman"/>
              <a:sym typeface="Times New Roman"/>
            </a:endParaRPr>
          </a:p>
        </p:txBody>
      </p:sp>
      <p:sp>
        <p:nvSpPr>
          <p:cNvPr id="137" name="Google Shape;137;p16"/>
          <p:cNvSpPr/>
          <p:nvPr/>
        </p:nvSpPr>
        <p:spPr>
          <a:xfrm>
            <a:off x="285720" y="4286256"/>
            <a:ext cx="5929354"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138" name="Google Shape;138;p16"/>
          <p:cNvSpPr/>
          <p:nvPr/>
        </p:nvSpPr>
        <p:spPr>
          <a:xfrm>
            <a:off x="357158" y="4364188"/>
            <a:ext cx="5715040" cy="707886"/>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VI. Основні вимоги пожежної безпеки до об'єктів різного функціонального призначення</a:t>
            </a:r>
            <a:endParaRPr sz="2000" b="1" i="0" u="none" strike="noStrike" cap="none">
              <a:solidFill>
                <a:srgbClr val="002060"/>
              </a:solidFill>
              <a:latin typeface="Times New Roman"/>
              <a:ea typeface="Times New Roman"/>
              <a:cs typeface="Times New Roman"/>
              <a:sym typeface="Times New Roman"/>
            </a:endParaRPr>
          </a:p>
        </p:txBody>
      </p:sp>
      <p:sp>
        <p:nvSpPr>
          <p:cNvPr id="139" name="Google Shape;139;p16"/>
          <p:cNvSpPr/>
          <p:nvPr/>
        </p:nvSpPr>
        <p:spPr>
          <a:xfrm>
            <a:off x="6429388" y="4429132"/>
            <a:ext cx="2428892"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000" b="1">
                <a:solidFill>
                  <a:srgbClr val="002060"/>
                </a:solidFill>
                <a:latin typeface="Times New Roman"/>
                <a:ea typeface="Times New Roman"/>
                <a:cs typeface="Times New Roman"/>
                <a:sym typeface="Times New Roman"/>
              </a:rPr>
              <a:t>VIII. Порядок дій у разі пожежі</a:t>
            </a:r>
            <a:endParaRPr sz="2000" b="1">
              <a:solidFill>
                <a:srgbClr val="002060"/>
              </a:solidFill>
              <a:latin typeface="Times New Roman"/>
              <a:ea typeface="Times New Roman"/>
              <a:cs typeface="Times New Roman"/>
              <a:sym typeface="Times New Roman"/>
            </a:endParaRPr>
          </a:p>
        </p:txBody>
      </p:sp>
      <p:sp>
        <p:nvSpPr>
          <p:cNvPr id="140" name="Google Shape;140;p16"/>
          <p:cNvSpPr/>
          <p:nvPr/>
        </p:nvSpPr>
        <p:spPr>
          <a:xfrm>
            <a:off x="285720" y="5372120"/>
            <a:ext cx="5929354"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000" b="1">
              <a:solidFill>
                <a:srgbClr val="002060"/>
              </a:solidFill>
              <a:latin typeface="Times New Roman"/>
              <a:ea typeface="Times New Roman"/>
              <a:cs typeface="Times New Roman"/>
              <a:sym typeface="Times New Roman"/>
            </a:endParaRPr>
          </a:p>
        </p:txBody>
      </p:sp>
      <p:sp>
        <p:nvSpPr>
          <p:cNvPr id="141" name="Google Shape;141;p16"/>
          <p:cNvSpPr/>
          <p:nvPr/>
        </p:nvSpPr>
        <p:spPr>
          <a:xfrm>
            <a:off x="357158" y="5270857"/>
            <a:ext cx="5786478" cy="1015663"/>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VII. Вимоги пожежної безпеки під час проведення вогневих, фарбувальних та будівельно-монтажних робіт</a:t>
            </a:r>
            <a:endParaRPr sz="2000" b="1" i="0" u="none" strike="noStrike" cap="none">
              <a:solidFill>
                <a:srgbClr val="002060"/>
              </a:solidFill>
              <a:latin typeface="Times New Roman"/>
              <a:ea typeface="Times New Roman"/>
              <a:cs typeface="Times New Roman"/>
              <a:sym typeface="Times New Roman"/>
            </a:endParaRPr>
          </a:p>
        </p:txBody>
      </p:sp>
      <p:sp>
        <p:nvSpPr>
          <p:cNvPr id="142" name="Google Shape;142;p16">
            <a:hlinkClick r:id="rId3"/>
          </p:cNvPr>
          <p:cNvSpPr/>
          <p:nvPr/>
        </p:nvSpPr>
        <p:spPr>
          <a:xfrm>
            <a:off x="7929586" y="71414"/>
            <a:ext cx="914400" cy="914400"/>
          </a:xfrm>
          <a:prstGeom prst="star4">
            <a:avLst>
              <a:gd name="adj" fmla="val 12500"/>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43" name="Google Shape;143;p16" descr="https://im2-tub-ua.yandex.net/i?id=69faf5735974e90c8d2e4abfa975ffa3&amp;n=33&amp;h=170"/>
          <p:cNvPicPr preferRelativeResize="0"/>
          <p:nvPr/>
        </p:nvPicPr>
        <p:blipFill rotWithShape="1">
          <a:blip r:embed="rId4">
            <a:alphaModFix/>
          </a:blip>
          <a:srcRect/>
          <a:stretch/>
        </p:blipFill>
        <p:spPr>
          <a:xfrm>
            <a:off x="6429388" y="5238749"/>
            <a:ext cx="2495550" cy="1619251"/>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7"/>
          <p:cNvSpPr/>
          <p:nvPr/>
        </p:nvSpPr>
        <p:spPr>
          <a:xfrm>
            <a:off x="2928926" y="71414"/>
            <a:ext cx="3643338" cy="914400"/>
          </a:xfrm>
          <a:prstGeom prst="roundRect">
            <a:avLst>
              <a:gd name="adj" fmla="val 16667"/>
            </a:avLst>
          </a:prstGeom>
          <a:solidFill>
            <a:srgbClr val="FCE1AE"/>
          </a:solidFill>
          <a:ln w="25400" cap="flat" cmpd="sng">
            <a:solidFill>
              <a:srgbClr val="DE930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uk-UA" sz="2400" b="1">
                <a:solidFill>
                  <a:srgbClr val="002060"/>
                </a:solidFill>
                <a:latin typeface="Times New Roman"/>
                <a:ea typeface="Times New Roman"/>
                <a:cs typeface="Times New Roman"/>
                <a:sym typeface="Times New Roman"/>
              </a:rPr>
              <a:t>I  Загальні положення</a:t>
            </a:r>
            <a:endParaRPr sz="2400" b="1">
              <a:solidFill>
                <a:srgbClr val="002060"/>
              </a:solidFill>
              <a:latin typeface="Times New Roman"/>
              <a:ea typeface="Times New Roman"/>
              <a:cs typeface="Times New Roman"/>
              <a:sym typeface="Times New Roman"/>
            </a:endParaRPr>
          </a:p>
        </p:txBody>
      </p:sp>
      <p:pic>
        <p:nvPicPr>
          <p:cNvPr id="149" name="Google Shape;149;p17" descr="http://im2-tub-ua.yandex.net/i?id=7d23955467242b56fe51f3a8c1e78100-125-144&amp;n=21"/>
          <p:cNvPicPr preferRelativeResize="0"/>
          <p:nvPr/>
        </p:nvPicPr>
        <p:blipFill rotWithShape="1">
          <a:blip r:embed="rId3">
            <a:alphaModFix/>
          </a:blip>
          <a:srcRect/>
          <a:stretch/>
        </p:blipFill>
        <p:spPr>
          <a:xfrm>
            <a:off x="-32" y="-24"/>
            <a:ext cx="2928958" cy="2218908"/>
          </a:xfrm>
          <a:prstGeom prst="ellipse">
            <a:avLst/>
          </a:prstGeom>
          <a:noFill/>
          <a:ln>
            <a:noFill/>
          </a:ln>
        </p:spPr>
      </p:pic>
      <p:sp>
        <p:nvSpPr>
          <p:cNvPr id="150" name="Google Shape;150;p17"/>
          <p:cNvSpPr/>
          <p:nvPr/>
        </p:nvSpPr>
        <p:spPr>
          <a:xfrm>
            <a:off x="142844" y="1775476"/>
            <a:ext cx="8858280" cy="378565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                                                 1. Ці Правила встановлюють загальні вимоги з пожежної </a:t>
            </a:r>
            <a:r>
              <a:rPr lang="uk-UA" sz="2000" b="1">
                <a:solidFill>
                  <a:srgbClr val="2A2928"/>
                </a:solidFill>
                <a:latin typeface="Times New Roman"/>
                <a:ea typeface="Times New Roman"/>
                <a:cs typeface="Times New Roman"/>
                <a:sym typeface="Times New Roman"/>
              </a:rPr>
              <a:t> </a:t>
            </a:r>
            <a:r>
              <a:rPr lang="uk-UA" sz="2000" b="1" i="0" u="none" strike="noStrike" cap="none">
                <a:solidFill>
                  <a:srgbClr val="2A2928"/>
                </a:solidFill>
                <a:latin typeface="Times New Roman"/>
                <a:ea typeface="Times New Roman"/>
                <a:cs typeface="Times New Roman"/>
                <a:sym typeface="Times New Roman"/>
              </a:rPr>
              <a:t>безпеки до будівель, споруд різного призначення та прилеглих до них територій, іншого нерухомого майна, обладнання, устаткування, що експлуатуються, будівельних майданчиків, а також під час проведення робіт з будівництва, реконструкції, реставрації, капітального ремонту, технічного переоснащення будівель та споруд (далі - об'єкт).</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Вимоги цих Правил не поширюються на підземні споруди промислового призначення; метрополітени (крім об'єктів комерційного, торговельного та соціально-побутового призначення); тунелі; об'єкти виробництва, зберігання та утилізації вибухових і радіоактивних речовин й засобів підривань; морські та річкові споруди, що знаходяться на плаву; нафто-, газо-, продуктопроводи; лісові масиви.</a:t>
            </a:r>
            <a:endParaRPr sz="2000" b="1" i="0" u="none" strike="noStrike" cap="none">
              <a:solidFill>
                <a:schemeClr val="dk1"/>
              </a:solidFill>
              <a:latin typeface="Times New Roman"/>
              <a:ea typeface="Times New Roman"/>
              <a:cs typeface="Times New Roman"/>
              <a:sym typeface="Times New Roman"/>
            </a:endParaRPr>
          </a:p>
        </p:txBody>
      </p:sp>
      <p:pic>
        <p:nvPicPr>
          <p:cNvPr id="151" name="Google Shape;151;p17" descr="https://im1-tub-ua.yandex.net/i?id=89abf190e3c15a0bfba9e072946cc47d&amp;n=33&amp;h=170"/>
          <p:cNvPicPr preferRelativeResize="0"/>
          <p:nvPr/>
        </p:nvPicPr>
        <p:blipFill rotWithShape="1">
          <a:blip r:embed="rId4">
            <a:alphaModFix/>
          </a:blip>
          <a:srcRect/>
          <a:stretch/>
        </p:blipFill>
        <p:spPr>
          <a:xfrm>
            <a:off x="6572264" y="5238749"/>
            <a:ext cx="2400300" cy="1619251"/>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1000"/>
                                        <p:tgtEl>
                                          <p:spTgt spid="14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50"/>
                                        </p:tgtEl>
                                        <p:attrNameLst>
                                          <p:attrName>style.visibility</p:attrName>
                                        </p:attrNameLst>
                                      </p:cBhvr>
                                      <p:to>
                                        <p:strVal val="visible"/>
                                      </p:to>
                                    </p:set>
                                    <p:animEffect transition="in" filter="fade">
                                      <p:cBhvr>
                                        <p:cTn id="11" dur="1000"/>
                                        <p:tgtEl>
                                          <p:spTgt spid="15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9"/>
                                        </p:tgtEl>
                                        <p:attrNameLst>
                                          <p:attrName>style.visibility</p:attrName>
                                        </p:attrNameLst>
                                      </p:cBhvr>
                                      <p:to>
                                        <p:strVal val="visible"/>
                                      </p:to>
                                    </p:set>
                                    <p:animEffect transition="in" filter="fade">
                                      <p:cBhvr>
                                        <p:cTn id="15" dur="2000"/>
                                        <p:tgtEl>
                                          <p:spTgt spid="149"/>
                                        </p:tgtEl>
                                      </p:cBhvr>
                                    </p:animEffect>
                                  </p:childTnLst>
                                </p:cTn>
                              </p:par>
                              <p:par>
                                <p:cTn id="16" presetID="10" presetClass="entr" presetSubtype="0" fill="hold" nodeType="withEffect">
                                  <p:stCondLst>
                                    <p:cond delay="0"/>
                                  </p:stCondLst>
                                  <p:childTnLst>
                                    <p:set>
                                      <p:cBhvr>
                                        <p:cTn id="17" dur="1" fill="hold">
                                          <p:stCondLst>
                                            <p:cond delay="0"/>
                                          </p:stCondLst>
                                        </p:cTn>
                                        <p:tgtEl>
                                          <p:spTgt spid="151"/>
                                        </p:tgtEl>
                                        <p:attrNameLst>
                                          <p:attrName>style.visibility</p:attrName>
                                        </p:attrNameLst>
                                      </p:cBhvr>
                                      <p:to>
                                        <p:strVal val="visible"/>
                                      </p:to>
                                    </p:set>
                                    <p:animEffect transition="in" filter="fade">
                                      <p:cBhvr>
                                        <p:cTn id="18" dur="2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8"/>
          <p:cNvSpPr/>
          <p:nvPr/>
        </p:nvSpPr>
        <p:spPr>
          <a:xfrm>
            <a:off x="214282" y="357166"/>
            <a:ext cx="6357982" cy="2000264"/>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7" name="Google Shape;157;p18"/>
          <p:cNvSpPr/>
          <p:nvPr/>
        </p:nvSpPr>
        <p:spPr>
          <a:xfrm>
            <a:off x="357158" y="347000"/>
            <a:ext cx="6143668" cy="1938992"/>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C00000"/>
              </a:buClr>
              <a:buSzPts val="2000"/>
              <a:buFont typeface="Times New Roman"/>
              <a:buNone/>
            </a:pPr>
            <a:r>
              <a:rPr lang="uk-UA" sz="2000" b="1" i="0" u="none" strike="noStrike" cap="none">
                <a:solidFill>
                  <a:srgbClr val="C00000"/>
                </a:solidFill>
                <a:latin typeface="Times New Roman"/>
                <a:ea typeface="Times New Roman"/>
                <a:cs typeface="Times New Roman"/>
                <a:sym typeface="Times New Roman"/>
              </a:rPr>
              <a:t>2. Ці Правила є обов'язковими для виконання суб'єктами господарювання, органами виконавчої влади, органами місцевого самоврядування (далі - підприємства), громадянами України, іноземцями та особами без громадянства, які перебувають в Україні на законних підставах.</a:t>
            </a:r>
            <a:endParaRPr sz="2000" b="1" i="0" u="none" strike="noStrike" cap="none">
              <a:solidFill>
                <a:srgbClr val="C00000"/>
              </a:solidFill>
              <a:latin typeface="Times New Roman"/>
              <a:ea typeface="Times New Roman"/>
              <a:cs typeface="Times New Roman"/>
              <a:sym typeface="Times New Roman"/>
            </a:endParaRPr>
          </a:p>
        </p:txBody>
      </p:sp>
      <p:sp>
        <p:nvSpPr>
          <p:cNvPr id="158" name="Google Shape;158;p18"/>
          <p:cNvSpPr/>
          <p:nvPr/>
        </p:nvSpPr>
        <p:spPr>
          <a:xfrm>
            <a:off x="2571736" y="2928934"/>
            <a:ext cx="6572296" cy="3429024"/>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9" name="Google Shape;159;p18"/>
          <p:cNvSpPr/>
          <p:nvPr/>
        </p:nvSpPr>
        <p:spPr>
          <a:xfrm>
            <a:off x="2786050" y="2973545"/>
            <a:ext cx="6286512" cy="317009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3. Центральні органи виконавчої влади з урахуванням специфічних умов та особливостей щодо забезпечення пожежної безпеки об'єктів, віднесених до їх сфери управління, за необхідності видають галузеві правила пожежної безпеки, які не повинні суперечити цим Правилам та знижувати їх вимоги.</a:t>
            </a:r>
            <a:endParaRPr sz="2000" b="1" i="0" u="none" strike="noStrike" cap="none">
              <a:solidFill>
                <a:srgbClr val="00206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2060"/>
              </a:buClr>
              <a:buSzPts val="2000"/>
              <a:buFont typeface="Times New Roman"/>
              <a:buNone/>
            </a:pPr>
            <a:r>
              <a:rPr lang="uk-UA" sz="2000" b="1" i="0" u="none" strike="noStrike" cap="none">
                <a:solidFill>
                  <a:srgbClr val="002060"/>
                </a:solidFill>
                <a:latin typeface="Times New Roman"/>
                <a:ea typeface="Times New Roman"/>
                <a:cs typeface="Times New Roman"/>
                <a:sym typeface="Times New Roman"/>
              </a:rPr>
              <a:t>Проекти галузевих правил пожежної безпеки погоджуються ДСНС України у порядку, визначеному законодавством.</a:t>
            </a:r>
            <a:endParaRPr sz="2000" b="1" i="0" u="none" strike="noStrike" cap="none">
              <a:solidFill>
                <a:srgbClr val="002060"/>
              </a:solidFill>
              <a:latin typeface="Times New Roman"/>
              <a:ea typeface="Times New Roman"/>
              <a:cs typeface="Times New Roman"/>
              <a:sym typeface="Times New Roman"/>
            </a:endParaRPr>
          </a:p>
        </p:txBody>
      </p:sp>
      <p:pic>
        <p:nvPicPr>
          <p:cNvPr id="160" name="Google Shape;160;p18" descr="http://im0-tub-ua.yandex.net/i?id=2941bfff63c6b5e1a5f7d6e883654cae-35-144&amp;n=21"/>
          <p:cNvPicPr preferRelativeResize="0"/>
          <p:nvPr/>
        </p:nvPicPr>
        <p:blipFill rotWithShape="1">
          <a:blip r:embed="rId3">
            <a:alphaModFix/>
          </a:blip>
          <a:srcRect/>
          <a:stretch/>
        </p:blipFill>
        <p:spPr>
          <a:xfrm>
            <a:off x="6810409" y="558502"/>
            <a:ext cx="2119309" cy="1155986"/>
          </a:xfrm>
          <a:prstGeom prst="rect">
            <a:avLst/>
          </a:prstGeom>
          <a:noFill/>
          <a:ln>
            <a:noFill/>
          </a:ln>
        </p:spPr>
      </p:pic>
      <p:pic>
        <p:nvPicPr>
          <p:cNvPr id="161" name="Google Shape;161;p18" descr="https://im0-tub-ua.yandex.net/i?id=fcb276c0c77318bfa53d5d4ff04b1a64&amp;n=33&amp;h=170"/>
          <p:cNvPicPr preferRelativeResize="0"/>
          <p:nvPr/>
        </p:nvPicPr>
        <p:blipFill rotWithShape="1">
          <a:blip r:embed="rId4">
            <a:alphaModFix/>
          </a:blip>
          <a:srcRect/>
          <a:stretch/>
        </p:blipFill>
        <p:spPr>
          <a:xfrm>
            <a:off x="-1" y="2571744"/>
            <a:ext cx="2717163" cy="3786214"/>
          </a:xfrm>
          <a:prstGeom prst="ellipse">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500"/>
                                        <p:tgtEl>
                                          <p:spTgt spid="15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8"/>
                                        </p:tgtEl>
                                        <p:attrNameLst>
                                          <p:attrName>style.visibility</p:attrName>
                                        </p:attrNameLst>
                                      </p:cBhvr>
                                      <p:to>
                                        <p:strVal val="visible"/>
                                      </p:to>
                                    </p:set>
                                    <p:animEffect transition="in" filter="fade">
                                      <p:cBhvr>
                                        <p:cTn id="11" dur="500"/>
                                        <p:tgtEl>
                                          <p:spTgt spid="15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fade">
                                      <p:cBhvr>
                                        <p:cTn id="15" dur="2000"/>
                                        <p:tgtEl>
                                          <p:spTgt spid="160"/>
                                        </p:tgtEl>
                                      </p:cBhvr>
                                    </p:animEffect>
                                  </p:childTnLst>
                                </p:cTn>
                              </p:par>
                              <p:par>
                                <p:cTn id="16" presetID="10" presetClass="entr" presetSubtype="0" fill="hold" nodeType="withEffect">
                                  <p:stCondLst>
                                    <p:cond delay="0"/>
                                  </p:stCondLst>
                                  <p:childTnLst>
                                    <p:set>
                                      <p:cBhvr>
                                        <p:cTn id="17" dur="1" fill="hold">
                                          <p:stCondLst>
                                            <p:cond delay="0"/>
                                          </p:stCondLst>
                                        </p:cTn>
                                        <p:tgtEl>
                                          <p:spTgt spid="161"/>
                                        </p:tgtEl>
                                        <p:attrNameLst>
                                          <p:attrName>style.visibility</p:attrName>
                                        </p:attrNameLst>
                                      </p:cBhvr>
                                      <p:to>
                                        <p:strVal val="visible"/>
                                      </p:to>
                                    </p:set>
                                    <p:animEffect transition="in" filter="fade">
                                      <p:cBhvr>
                                        <p:cTn id="18" dur="2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19"/>
          <p:cNvSpPr/>
          <p:nvPr/>
        </p:nvSpPr>
        <p:spPr>
          <a:xfrm>
            <a:off x="2500298" y="71414"/>
            <a:ext cx="6572296" cy="2428892"/>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7" name="Google Shape;167;p19"/>
          <p:cNvSpPr/>
          <p:nvPr/>
        </p:nvSpPr>
        <p:spPr>
          <a:xfrm>
            <a:off x="2571736" y="153864"/>
            <a:ext cx="6429388" cy="224676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chemeClr val="dk1"/>
              </a:buClr>
              <a:buSzPts val="2000"/>
              <a:buFont typeface="Times New Roman"/>
              <a:buNone/>
            </a:pPr>
            <a:r>
              <a:rPr lang="uk-UA" sz="2000" b="1" i="0" u="none" strike="noStrike" cap="none">
                <a:solidFill>
                  <a:schemeClr val="dk1"/>
                </a:solidFill>
                <a:latin typeface="Times New Roman"/>
                <a:ea typeface="Times New Roman"/>
                <a:cs typeface="Times New Roman"/>
                <a:sym typeface="Times New Roman"/>
              </a:rPr>
              <a:t>4. Пожежна безпека повинна забезпечуватися шляхом проведення організаційних заходів та технічних засобів, спрямованих на запобігання пожежам, забезпечення безпеки людей, зниження можливих майнових втрат і зменшення негативних екологічних наслідків у разі їх виникнення, створення умов для успішного гасіння пожеж.</a:t>
            </a:r>
            <a:endParaRPr sz="2000" b="1" i="0" u="none" strike="noStrike" cap="none">
              <a:solidFill>
                <a:schemeClr val="dk1"/>
              </a:solidFill>
              <a:latin typeface="Times New Roman"/>
              <a:ea typeface="Times New Roman"/>
              <a:cs typeface="Times New Roman"/>
              <a:sym typeface="Times New Roman"/>
            </a:endParaRPr>
          </a:p>
        </p:txBody>
      </p:sp>
      <p:sp>
        <p:nvSpPr>
          <p:cNvPr id="168" name="Google Shape;168;p19"/>
          <p:cNvSpPr/>
          <p:nvPr/>
        </p:nvSpPr>
        <p:spPr>
          <a:xfrm>
            <a:off x="142844" y="2571744"/>
            <a:ext cx="5786478" cy="1357322"/>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9" name="Google Shape;169;p19"/>
          <p:cNvSpPr/>
          <p:nvPr/>
        </p:nvSpPr>
        <p:spPr>
          <a:xfrm>
            <a:off x="214282" y="2545201"/>
            <a:ext cx="5643602" cy="132343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5. Особи, відповідальні за забезпечення пожежної безпеки на підприємствах та об'єктах, їх права та обов'язки визначаються відповідно до законодавства.</a:t>
            </a:r>
            <a:endParaRPr sz="2000" b="1" i="0" u="none" strike="noStrike" cap="none">
              <a:solidFill>
                <a:schemeClr val="dk1"/>
              </a:solidFill>
              <a:latin typeface="Times New Roman"/>
              <a:ea typeface="Times New Roman"/>
              <a:cs typeface="Times New Roman"/>
              <a:sym typeface="Times New Roman"/>
            </a:endParaRPr>
          </a:p>
        </p:txBody>
      </p:sp>
      <p:sp>
        <p:nvSpPr>
          <p:cNvPr id="170" name="Google Shape;170;p19"/>
          <p:cNvSpPr/>
          <p:nvPr/>
        </p:nvSpPr>
        <p:spPr>
          <a:xfrm>
            <a:off x="2500298" y="4000504"/>
            <a:ext cx="6572296" cy="2643206"/>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1" name="Google Shape;171;p19"/>
          <p:cNvSpPr/>
          <p:nvPr/>
        </p:nvSpPr>
        <p:spPr>
          <a:xfrm>
            <a:off x="2714612" y="4017727"/>
            <a:ext cx="6286544" cy="255454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6. У разі передачі в оренду цілісного майнового комплексу або окремих його частин, приміщень, інших об'єктів за домовленістю сторін цивільно-правового договору визначаються права та обов'язки орендаря та орендодавця щодо забезпечення пожежної безпеки та відповідальності за порушення вимог пожежної безпеки на об'єкті оренди.</a:t>
            </a:r>
            <a:endParaRPr sz="2000" b="1" i="0" u="none" strike="noStrike" cap="none">
              <a:solidFill>
                <a:schemeClr val="dk1"/>
              </a:solidFill>
              <a:latin typeface="Times New Roman"/>
              <a:ea typeface="Times New Roman"/>
              <a:cs typeface="Times New Roman"/>
              <a:sym typeface="Times New Roman"/>
            </a:endParaRPr>
          </a:p>
        </p:txBody>
      </p:sp>
      <p:pic>
        <p:nvPicPr>
          <p:cNvPr id="172" name="Google Shape;172;p19" descr="https://im1-tub-ua.yandex.net/i?id=a4693b9938d3f20b8e105d08f61b66ef&amp;n=33&amp;h=170"/>
          <p:cNvPicPr preferRelativeResize="0"/>
          <p:nvPr/>
        </p:nvPicPr>
        <p:blipFill rotWithShape="1">
          <a:blip r:embed="rId3">
            <a:alphaModFix/>
          </a:blip>
          <a:srcRect/>
          <a:stretch/>
        </p:blipFill>
        <p:spPr>
          <a:xfrm>
            <a:off x="5905500" y="2428868"/>
            <a:ext cx="3238500" cy="1619251"/>
          </a:xfrm>
          <a:prstGeom prst="ellipse">
            <a:avLst/>
          </a:prstGeom>
          <a:noFill/>
          <a:ln>
            <a:noFill/>
          </a:ln>
        </p:spPr>
      </p:pic>
      <p:pic>
        <p:nvPicPr>
          <p:cNvPr id="173" name="Google Shape;173;p19" descr="https://im0-tub-ua.yandex.net/i?id=3b792a705b962b3dfd4da1b765e67a68&amp;n=33&amp;h=170"/>
          <p:cNvPicPr preferRelativeResize="0"/>
          <p:nvPr/>
        </p:nvPicPr>
        <p:blipFill rotWithShape="1">
          <a:blip r:embed="rId4">
            <a:alphaModFix/>
          </a:blip>
          <a:srcRect/>
          <a:stretch/>
        </p:blipFill>
        <p:spPr>
          <a:xfrm>
            <a:off x="47610" y="309551"/>
            <a:ext cx="2381250" cy="1619251"/>
          </a:xfrm>
          <a:prstGeom prst="rect">
            <a:avLst/>
          </a:prstGeom>
          <a:noFill/>
          <a:ln>
            <a:noFill/>
          </a:ln>
        </p:spPr>
      </p:pic>
      <p:pic>
        <p:nvPicPr>
          <p:cNvPr id="174" name="Google Shape;174;p19" descr="https://im0-tub-ua.yandex.net/i?id=96a55eacbad0aa4988183552d2ea334b&amp;n=33&amp;h=170"/>
          <p:cNvPicPr preferRelativeResize="0"/>
          <p:nvPr/>
        </p:nvPicPr>
        <p:blipFill rotWithShape="1">
          <a:blip r:embed="rId5">
            <a:alphaModFix/>
          </a:blip>
          <a:srcRect/>
          <a:stretch/>
        </p:blipFill>
        <p:spPr>
          <a:xfrm>
            <a:off x="0" y="4429132"/>
            <a:ext cx="2476500" cy="161925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2000"/>
                                        <p:tgtEl>
                                          <p:spTgt spid="173"/>
                                        </p:tgtEl>
                                      </p:cBhvr>
                                    </p:animEffect>
                                  </p:childTnLst>
                                </p:cTn>
                              </p:par>
                              <p:par>
                                <p:cTn id="8" presetID="10" presetClass="entr" presetSubtype="0" fill="hold" nodeType="withEffect">
                                  <p:stCondLst>
                                    <p:cond delay="0"/>
                                  </p:stCondLst>
                                  <p:childTnLst>
                                    <p:set>
                                      <p:cBhvr>
                                        <p:cTn id="9" dur="1" fill="hold">
                                          <p:stCondLst>
                                            <p:cond delay="0"/>
                                          </p:stCondLst>
                                        </p:cTn>
                                        <p:tgtEl>
                                          <p:spTgt spid="172"/>
                                        </p:tgtEl>
                                        <p:attrNameLst>
                                          <p:attrName>style.visibility</p:attrName>
                                        </p:attrNameLst>
                                      </p:cBhvr>
                                      <p:to>
                                        <p:strVal val="visible"/>
                                      </p:to>
                                    </p:set>
                                    <p:animEffect transition="in" filter="fade">
                                      <p:cBhvr>
                                        <p:cTn id="10" dur="2000"/>
                                        <p:tgtEl>
                                          <p:spTgt spid="172"/>
                                        </p:tgtEl>
                                      </p:cBhvr>
                                    </p:animEffect>
                                  </p:childTnLst>
                                </p:cTn>
                              </p:par>
                              <p:par>
                                <p:cTn id="11" presetID="10" presetClass="entr" presetSubtype="0" fill="hold" nodeType="withEffect">
                                  <p:stCondLst>
                                    <p:cond delay="0"/>
                                  </p:stCondLst>
                                  <p:childTnLst>
                                    <p:set>
                                      <p:cBhvr>
                                        <p:cTn id="12" dur="1" fill="hold">
                                          <p:stCondLst>
                                            <p:cond delay="0"/>
                                          </p:stCondLst>
                                        </p:cTn>
                                        <p:tgtEl>
                                          <p:spTgt spid="174"/>
                                        </p:tgtEl>
                                        <p:attrNameLst>
                                          <p:attrName>style.visibility</p:attrName>
                                        </p:attrNameLst>
                                      </p:cBhvr>
                                      <p:to>
                                        <p:strVal val="visible"/>
                                      </p:to>
                                    </p:set>
                                    <p:animEffect transition="in" filter="fade">
                                      <p:cBhvr>
                                        <p:cTn id="13" dur="2000"/>
                                        <p:tgtEl>
                                          <p:spTgt spid="174"/>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166"/>
                                        </p:tgtEl>
                                        <p:attrNameLst>
                                          <p:attrName>style.visibility</p:attrName>
                                        </p:attrNameLst>
                                      </p:cBhvr>
                                      <p:to>
                                        <p:strVal val="visible"/>
                                      </p:to>
                                    </p:set>
                                    <p:animEffect transition="in" filter="fade">
                                      <p:cBhvr>
                                        <p:cTn id="17" dur="1000"/>
                                        <p:tgtEl>
                                          <p:spTgt spid="166"/>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167"/>
                                        </p:tgtEl>
                                        <p:attrNameLst>
                                          <p:attrName>style.visibility</p:attrName>
                                        </p:attrNameLst>
                                      </p:cBhvr>
                                      <p:to>
                                        <p:strVal val="visible"/>
                                      </p:to>
                                    </p:set>
                                    <p:animEffect transition="in" filter="fade">
                                      <p:cBhvr>
                                        <p:cTn id="21" dur="1000"/>
                                        <p:tgtEl>
                                          <p:spTgt spid="167"/>
                                        </p:tgtEl>
                                      </p:cBhvr>
                                    </p:animEffect>
                                  </p:childTnLst>
                                </p:cTn>
                              </p:par>
                            </p:childTnLst>
                          </p:cTn>
                        </p:par>
                        <p:par>
                          <p:cTn id="22" fill="hold">
                            <p:stCondLst>
                              <p:cond delay="4000"/>
                            </p:stCondLst>
                            <p:childTnLst>
                              <p:par>
                                <p:cTn id="23" presetID="10" presetClass="entr" presetSubtype="0" fill="hold" nodeType="afterEffect">
                                  <p:stCondLst>
                                    <p:cond delay="0"/>
                                  </p:stCondLst>
                                  <p:childTnLst>
                                    <p:set>
                                      <p:cBhvr>
                                        <p:cTn id="24" dur="1" fill="hold">
                                          <p:stCondLst>
                                            <p:cond delay="0"/>
                                          </p:stCondLst>
                                        </p:cTn>
                                        <p:tgtEl>
                                          <p:spTgt spid="168"/>
                                        </p:tgtEl>
                                        <p:attrNameLst>
                                          <p:attrName>style.visibility</p:attrName>
                                        </p:attrNameLst>
                                      </p:cBhvr>
                                      <p:to>
                                        <p:strVal val="visible"/>
                                      </p:to>
                                    </p:set>
                                    <p:animEffect transition="in" filter="fade">
                                      <p:cBhvr>
                                        <p:cTn id="25" dur="1000"/>
                                        <p:tgtEl>
                                          <p:spTgt spid="168"/>
                                        </p:tgtEl>
                                      </p:cBhvr>
                                    </p:animEffect>
                                  </p:childTnLst>
                                </p:cTn>
                              </p:par>
                            </p:childTnLst>
                          </p:cTn>
                        </p:par>
                        <p:par>
                          <p:cTn id="26" fill="hold">
                            <p:stCondLst>
                              <p:cond delay="5000"/>
                            </p:stCondLst>
                            <p:childTnLst>
                              <p:par>
                                <p:cTn id="27" presetID="10" presetClass="entr" presetSubtype="0" fill="hold" nodeType="afterEffect">
                                  <p:stCondLst>
                                    <p:cond delay="0"/>
                                  </p:stCondLst>
                                  <p:childTnLst>
                                    <p:set>
                                      <p:cBhvr>
                                        <p:cTn id="28" dur="1" fill="hold">
                                          <p:stCondLst>
                                            <p:cond delay="0"/>
                                          </p:stCondLst>
                                        </p:cTn>
                                        <p:tgtEl>
                                          <p:spTgt spid="169"/>
                                        </p:tgtEl>
                                        <p:attrNameLst>
                                          <p:attrName>style.visibility</p:attrName>
                                        </p:attrNameLst>
                                      </p:cBhvr>
                                      <p:to>
                                        <p:strVal val="visible"/>
                                      </p:to>
                                    </p:set>
                                    <p:animEffect transition="in" filter="fade">
                                      <p:cBhvr>
                                        <p:cTn id="29" dur="1000"/>
                                        <p:tgtEl>
                                          <p:spTgt spid="169"/>
                                        </p:tgtEl>
                                      </p:cBhvr>
                                    </p:animEffect>
                                  </p:childTnLst>
                                </p:cTn>
                              </p:par>
                            </p:childTnLst>
                          </p:cTn>
                        </p:par>
                        <p:par>
                          <p:cTn id="30" fill="hold">
                            <p:stCondLst>
                              <p:cond delay="6000"/>
                            </p:stCondLst>
                            <p:childTnLst>
                              <p:par>
                                <p:cTn id="31" presetID="10" presetClass="entr" presetSubtype="0" fill="hold" nodeType="afterEffect">
                                  <p:stCondLst>
                                    <p:cond delay="0"/>
                                  </p:stCondLst>
                                  <p:childTnLst>
                                    <p:set>
                                      <p:cBhvr>
                                        <p:cTn id="32" dur="1" fill="hold">
                                          <p:stCondLst>
                                            <p:cond delay="0"/>
                                          </p:stCondLst>
                                        </p:cTn>
                                        <p:tgtEl>
                                          <p:spTgt spid="170"/>
                                        </p:tgtEl>
                                        <p:attrNameLst>
                                          <p:attrName>style.visibility</p:attrName>
                                        </p:attrNameLst>
                                      </p:cBhvr>
                                      <p:to>
                                        <p:strVal val="visible"/>
                                      </p:to>
                                    </p:set>
                                    <p:animEffect transition="in" filter="fade">
                                      <p:cBhvr>
                                        <p:cTn id="33" dur="1000"/>
                                        <p:tgtEl>
                                          <p:spTgt spid="170"/>
                                        </p:tgtEl>
                                      </p:cBhvr>
                                    </p:animEffect>
                                  </p:childTnLst>
                                </p:cTn>
                              </p:par>
                            </p:childTnLst>
                          </p:cTn>
                        </p:par>
                        <p:par>
                          <p:cTn id="34" fill="hold">
                            <p:stCondLst>
                              <p:cond delay="7000"/>
                            </p:stCondLst>
                            <p:childTnLst>
                              <p:par>
                                <p:cTn id="35" presetID="10" presetClass="entr" presetSubtype="0" fill="hold" nodeType="afterEffect">
                                  <p:stCondLst>
                                    <p:cond delay="0"/>
                                  </p:stCondLst>
                                  <p:childTnLst>
                                    <p:set>
                                      <p:cBhvr>
                                        <p:cTn id="36" dur="1" fill="hold">
                                          <p:stCondLst>
                                            <p:cond delay="0"/>
                                          </p:stCondLst>
                                        </p:cTn>
                                        <p:tgtEl>
                                          <p:spTgt spid="171"/>
                                        </p:tgtEl>
                                        <p:attrNameLst>
                                          <p:attrName>style.visibility</p:attrName>
                                        </p:attrNameLst>
                                      </p:cBhvr>
                                      <p:to>
                                        <p:strVal val="visible"/>
                                      </p:to>
                                    </p:set>
                                    <p:animEffect transition="in" filter="fade">
                                      <p:cBhvr>
                                        <p:cTn id="3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0"/>
          <p:cNvSpPr/>
          <p:nvPr/>
        </p:nvSpPr>
        <p:spPr>
          <a:xfrm>
            <a:off x="71406" y="71414"/>
            <a:ext cx="6572296" cy="2357454"/>
          </a:xfrm>
          <a:prstGeom prst="roundRect">
            <a:avLst>
              <a:gd name="adj" fmla="val 16667"/>
            </a:avLst>
          </a:prstGeom>
          <a:solidFill>
            <a:srgbClr val="FEE7D6"/>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0" name="Google Shape;180;p20"/>
          <p:cNvSpPr/>
          <p:nvPr/>
        </p:nvSpPr>
        <p:spPr>
          <a:xfrm>
            <a:off x="214282" y="71414"/>
            <a:ext cx="6286544" cy="224676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7. Застосування аварійно-рятувальної, протипожежної та спеціальної техніки і обладнання для запобігання пожежам та їх гасіння, ліквідації наслідків надзвичайних ситуацій можливе лише за наявності сертифіката відповідності.</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Перелік продукції, що підлягає обов'язковій сертифікації, визначається законодавством.</a:t>
            </a:r>
            <a:endParaRPr sz="2000" b="1" i="0" u="none" strike="noStrike" cap="none">
              <a:solidFill>
                <a:schemeClr val="dk1"/>
              </a:solidFill>
              <a:latin typeface="Times New Roman"/>
              <a:ea typeface="Times New Roman"/>
              <a:cs typeface="Times New Roman"/>
              <a:sym typeface="Times New Roman"/>
            </a:endParaRPr>
          </a:p>
        </p:txBody>
      </p:sp>
      <p:pic>
        <p:nvPicPr>
          <p:cNvPr id="181" name="Google Shape;181;p20" descr="https://im2-tub-ua.yandex.net/i?id=8fa8c4a3d5f85803290705865a7d57ec&amp;n=33&amp;h=170"/>
          <p:cNvPicPr preferRelativeResize="0"/>
          <p:nvPr/>
        </p:nvPicPr>
        <p:blipFill rotWithShape="1">
          <a:blip r:embed="rId3">
            <a:alphaModFix/>
          </a:blip>
          <a:srcRect/>
          <a:stretch/>
        </p:blipFill>
        <p:spPr>
          <a:xfrm>
            <a:off x="6643703" y="1"/>
            <a:ext cx="2500298" cy="2428868"/>
          </a:xfrm>
          <a:prstGeom prst="rect">
            <a:avLst/>
          </a:prstGeom>
          <a:noFill/>
          <a:ln>
            <a:noFill/>
          </a:ln>
        </p:spPr>
      </p:pic>
      <p:pic>
        <p:nvPicPr>
          <p:cNvPr id="182" name="Google Shape;182;p20" descr="https://im-tub-ap-ru.yandex.net/pic/aaa59ca54c70ab7820e385b71ef5409b/www.ot-kirov.ru/upload/images_cache/2042_69098877303bdbdc3c348063554b541a.jpg"/>
          <p:cNvPicPr preferRelativeResize="0"/>
          <p:nvPr/>
        </p:nvPicPr>
        <p:blipFill rotWithShape="1">
          <a:blip r:embed="rId4">
            <a:alphaModFix/>
          </a:blip>
          <a:srcRect/>
          <a:stretch/>
        </p:blipFill>
        <p:spPr>
          <a:xfrm>
            <a:off x="142844" y="2571744"/>
            <a:ext cx="8715436" cy="41243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2000"/>
                                        <p:tgtEl>
                                          <p:spTgt spid="181"/>
                                        </p:tgtEl>
                                      </p:cBhvr>
                                    </p:animEffect>
                                  </p:childTnLst>
                                </p:cTn>
                              </p:par>
                              <p:par>
                                <p:cTn id="8" presetID="10" presetClass="entr" presetSubtype="0" fill="hold" nodeType="withEffect">
                                  <p:stCondLst>
                                    <p:cond delay="0"/>
                                  </p:stCondLst>
                                  <p:childTnLst>
                                    <p:set>
                                      <p:cBhvr>
                                        <p:cTn id="9" dur="1" fill="hold">
                                          <p:stCondLst>
                                            <p:cond delay="0"/>
                                          </p:stCondLst>
                                        </p:cTn>
                                        <p:tgtEl>
                                          <p:spTgt spid="182"/>
                                        </p:tgtEl>
                                        <p:attrNameLst>
                                          <p:attrName>style.visibility</p:attrName>
                                        </p:attrNameLst>
                                      </p:cBhvr>
                                      <p:to>
                                        <p:strVal val="visible"/>
                                      </p:to>
                                    </p:set>
                                    <p:animEffect transition="in" filter="fade">
                                      <p:cBhvr>
                                        <p:cTn id="10" dur="2000"/>
                                        <p:tgtEl>
                                          <p:spTgt spid="182"/>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179"/>
                                        </p:tgtEl>
                                        <p:attrNameLst>
                                          <p:attrName>style.visibility</p:attrName>
                                        </p:attrNameLst>
                                      </p:cBhvr>
                                      <p:to>
                                        <p:strVal val="visible"/>
                                      </p:to>
                                    </p:set>
                                    <p:animEffect transition="in" filter="fade">
                                      <p:cBhvr>
                                        <p:cTn id="14" dur="500"/>
                                        <p:tgtEl>
                                          <p:spTgt spid="179"/>
                                        </p:tgtEl>
                                      </p:cBhvr>
                                    </p:animEffect>
                                  </p:childTnLst>
                                </p:cTn>
                              </p:par>
                            </p:childTnLst>
                          </p:cTn>
                        </p:par>
                        <p:par>
                          <p:cTn id="15" fill="hold">
                            <p:stCondLst>
                              <p:cond delay="2500"/>
                            </p:stCondLst>
                            <p:childTnLst>
                              <p:par>
                                <p:cTn id="16" presetID="10" presetClass="entr" presetSubtype="0" fill="hold" nodeType="afterEffect">
                                  <p:stCondLst>
                                    <p:cond delay="0"/>
                                  </p:stCondLst>
                                  <p:childTnLst>
                                    <p:set>
                                      <p:cBhvr>
                                        <p:cTn id="17" dur="1" fill="hold">
                                          <p:stCondLst>
                                            <p:cond delay="0"/>
                                          </p:stCondLst>
                                        </p:cTn>
                                        <p:tgtEl>
                                          <p:spTgt spid="180"/>
                                        </p:tgtEl>
                                        <p:attrNameLst>
                                          <p:attrName>style.visibility</p:attrName>
                                        </p:attrNameLst>
                                      </p:cBhvr>
                                      <p:to>
                                        <p:strVal val="visible"/>
                                      </p:to>
                                    </p:set>
                                    <p:animEffect transition="in" filter="fade">
                                      <p:cBhvr>
                                        <p:cTn id="18"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1"/>
          <p:cNvSpPr/>
          <p:nvPr/>
        </p:nvSpPr>
        <p:spPr>
          <a:xfrm>
            <a:off x="198462" y="-2232"/>
            <a:ext cx="8747075" cy="46166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2060"/>
              </a:buClr>
              <a:buSzPts val="2400"/>
              <a:buFont typeface="Times New Roman"/>
              <a:buNone/>
            </a:pPr>
            <a:r>
              <a:rPr lang="uk-UA" sz="2400" b="1" i="0" u="none" strike="noStrike" cap="none">
                <a:solidFill>
                  <a:srgbClr val="002060"/>
                </a:solidFill>
                <a:latin typeface="Times New Roman"/>
                <a:ea typeface="Times New Roman"/>
                <a:cs typeface="Times New Roman"/>
                <a:sym typeface="Times New Roman"/>
              </a:rPr>
              <a:t>II. Організаційні заходи щодо забезпечення пожежної безпеки</a:t>
            </a:r>
            <a:endParaRPr sz="2400" b="1" i="0" u="none" strike="noStrike" cap="none">
              <a:solidFill>
                <a:srgbClr val="002060"/>
              </a:solidFill>
              <a:latin typeface="Times New Roman"/>
              <a:ea typeface="Times New Roman"/>
              <a:cs typeface="Times New Roman"/>
              <a:sym typeface="Times New Roman"/>
            </a:endParaRPr>
          </a:p>
        </p:txBody>
      </p:sp>
      <p:sp>
        <p:nvSpPr>
          <p:cNvPr id="188" name="Google Shape;188;p21"/>
          <p:cNvSpPr/>
          <p:nvPr/>
        </p:nvSpPr>
        <p:spPr>
          <a:xfrm>
            <a:off x="214282" y="642918"/>
            <a:ext cx="6286544" cy="1500198"/>
          </a:xfrm>
          <a:prstGeom prst="snip2DiagRect">
            <a:avLst>
              <a:gd name="adj1" fmla="val 0"/>
              <a:gd name="adj2" fmla="val 16667"/>
            </a:avLst>
          </a:prstGeom>
          <a:solidFill>
            <a:srgbClr val="FDD1B0"/>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9" name="Google Shape;189;p21"/>
          <p:cNvSpPr/>
          <p:nvPr/>
        </p:nvSpPr>
        <p:spPr>
          <a:xfrm>
            <a:off x="285720" y="653789"/>
            <a:ext cx="6072230" cy="1323439"/>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1. Діяльність із забезпечення пожежної безпеки є складовою виробничої та іншої діяльності посадових осіб і працівників підприємств та об'єктів.</a:t>
            </a:r>
            <a:endParaRPr sz="2000" b="1" i="0" u="none" strike="noStrike" cap="none">
              <a:solidFill>
                <a:schemeClr val="dk1"/>
              </a:solidFill>
              <a:latin typeface="Times New Roman"/>
              <a:ea typeface="Times New Roman"/>
              <a:cs typeface="Times New Roman"/>
              <a:sym typeface="Times New Roman"/>
            </a:endParaRPr>
          </a:p>
        </p:txBody>
      </p:sp>
      <p:sp>
        <p:nvSpPr>
          <p:cNvPr id="190" name="Google Shape;190;p21"/>
          <p:cNvSpPr/>
          <p:nvPr/>
        </p:nvSpPr>
        <p:spPr>
          <a:xfrm>
            <a:off x="2428860" y="2571744"/>
            <a:ext cx="6643734" cy="3857652"/>
          </a:xfrm>
          <a:prstGeom prst="snip2DiagRect">
            <a:avLst>
              <a:gd name="adj1" fmla="val 0"/>
              <a:gd name="adj2" fmla="val 16667"/>
            </a:avLst>
          </a:prstGeom>
          <a:solidFill>
            <a:srgbClr val="FDD1B0"/>
          </a:solidFill>
          <a:ln w="25400" cap="flat" cmpd="sng">
            <a:solidFill>
              <a:srgbClr val="862C4B"/>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1" name="Google Shape;191;p21"/>
          <p:cNvSpPr/>
          <p:nvPr/>
        </p:nvSpPr>
        <p:spPr>
          <a:xfrm>
            <a:off x="2714612" y="2737207"/>
            <a:ext cx="6143668" cy="3477875"/>
          </a:xfrm>
          <a:prstGeom prst="rect">
            <a:avLst/>
          </a:prstGeom>
          <a:noFill/>
          <a:ln>
            <a:noFill/>
          </a:ln>
        </p:spPr>
        <p:txBody>
          <a:bodyPr spcFirstLastPara="1" wrap="square" lIns="91425" tIns="45700" rIns="91425" bIns="45700" anchor="ctr" anchorCtr="0">
            <a:noAutofit/>
          </a:bodyPr>
          <a:lstStyle/>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2. Керівник підприємства повинен визначити обов'язки посадових осіб щодо забезпечення пожежної безпеки, призначити відповідальних за пожежну безпеку окремих будівель, споруд, приміщень, дільниць, технологічного та інженерного устаткування, а також за утримання й експлуатацію засобів протипожежного захисту.</a:t>
            </a:r>
            <a:endParaRPr sz="2000" b="1" i="0" u="none" strike="noStrike" cap="none">
              <a:solidFill>
                <a:schemeClr val="dk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2A2928"/>
              </a:buClr>
              <a:buSzPts val="2000"/>
              <a:buFont typeface="Times New Roman"/>
              <a:buNone/>
            </a:pPr>
            <a:r>
              <a:rPr lang="uk-UA" sz="2000" b="1" i="0" u="none" strike="noStrike" cap="none">
                <a:solidFill>
                  <a:srgbClr val="2A2928"/>
                </a:solidFill>
                <a:latin typeface="Times New Roman"/>
                <a:ea typeface="Times New Roman"/>
                <a:cs typeface="Times New Roman"/>
                <a:sym typeface="Times New Roman"/>
              </a:rPr>
              <a:t>Обов'язки щодо забезпечення пожежної безпеки, утримання та експлуатації засобів протипожежного захисту передбачаються у посадових інструкціях, обов'язках, положеннях про підрозділ.</a:t>
            </a:r>
            <a:endParaRPr sz="2000" b="1" i="0" u="none" strike="noStrike" cap="none">
              <a:solidFill>
                <a:schemeClr val="dk1"/>
              </a:solidFill>
              <a:latin typeface="Times New Roman"/>
              <a:ea typeface="Times New Roman"/>
              <a:cs typeface="Times New Roman"/>
              <a:sym typeface="Times New Roman"/>
            </a:endParaRPr>
          </a:p>
        </p:txBody>
      </p:sp>
      <p:pic>
        <p:nvPicPr>
          <p:cNvPr id="192" name="Google Shape;192;p21" descr="https://im3-tub-ua.yandex.net/i?id=53d5c00bda84eddc60ca8aeb858a95cc&amp;n=33&amp;h=170"/>
          <p:cNvPicPr preferRelativeResize="0"/>
          <p:nvPr/>
        </p:nvPicPr>
        <p:blipFill rotWithShape="1">
          <a:blip r:embed="rId3">
            <a:alphaModFix/>
          </a:blip>
          <a:srcRect/>
          <a:stretch/>
        </p:blipFill>
        <p:spPr>
          <a:xfrm>
            <a:off x="7000892" y="571480"/>
            <a:ext cx="1619250" cy="1619251"/>
          </a:xfrm>
          <a:prstGeom prst="rect">
            <a:avLst/>
          </a:prstGeom>
          <a:noFill/>
          <a:ln>
            <a:noFill/>
          </a:ln>
        </p:spPr>
      </p:pic>
      <p:pic>
        <p:nvPicPr>
          <p:cNvPr id="193" name="Google Shape;193;p21" descr="https://im-tub-ap-ru.yandex.net/pic/ec7be031b9c732bc3b5b5f1992ca670f/osnova-plus.com/images/dyi-pry-pozezi.gif"/>
          <p:cNvPicPr preferRelativeResize="0"/>
          <p:nvPr/>
        </p:nvPicPr>
        <p:blipFill rotWithShape="1">
          <a:blip r:embed="rId4">
            <a:alphaModFix/>
          </a:blip>
          <a:srcRect/>
          <a:stretch/>
        </p:blipFill>
        <p:spPr>
          <a:xfrm>
            <a:off x="0" y="2428868"/>
            <a:ext cx="2428860" cy="40957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7"/>
                                        </p:tgtEl>
                                        <p:attrNameLst>
                                          <p:attrName>style.visibility</p:attrName>
                                        </p:attrNameLst>
                                      </p:cBhvr>
                                      <p:to>
                                        <p:strVal val="visible"/>
                                      </p:to>
                                    </p:set>
                                    <p:animEffect transition="in" filter="fade">
                                      <p:cBhvr>
                                        <p:cTn id="7" dur="1000"/>
                                        <p:tgtEl>
                                          <p:spTgt spid="18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2"/>
                                        </p:tgtEl>
                                        <p:attrNameLst>
                                          <p:attrName>style.visibility</p:attrName>
                                        </p:attrNameLst>
                                      </p:cBhvr>
                                      <p:to>
                                        <p:strVal val="visible"/>
                                      </p:to>
                                    </p:set>
                                    <p:animEffect transition="in" filter="fade">
                                      <p:cBhvr>
                                        <p:cTn id="11" dur="2000"/>
                                        <p:tgtEl>
                                          <p:spTgt spid="192"/>
                                        </p:tgtEl>
                                      </p:cBhvr>
                                    </p:animEffect>
                                  </p:childTnLst>
                                </p:cTn>
                              </p:par>
                              <p:par>
                                <p:cTn id="12" presetID="2" presetClass="entr" presetSubtype="4" fill="hold" nodeType="withEffect">
                                  <p:stCondLst>
                                    <p:cond delay="0"/>
                                  </p:stCondLst>
                                  <p:childTnLst>
                                    <p:set>
                                      <p:cBhvr>
                                        <p:cTn id="13" dur="1" fill="hold">
                                          <p:stCondLst>
                                            <p:cond delay="0"/>
                                          </p:stCondLst>
                                        </p:cTn>
                                        <p:tgtEl>
                                          <p:spTgt spid="193"/>
                                        </p:tgtEl>
                                        <p:attrNameLst>
                                          <p:attrName>style.visibility</p:attrName>
                                        </p:attrNameLst>
                                      </p:cBhvr>
                                      <p:to>
                                        <p:strVal val="visible"/>
                                      </p:to>
                                    </p:set>
                                    <p:anim calcmode="lin" valueType="num">
                                      <p:cBhvr additive="base">
                                        <p:cTn id="14" dur="500"/>
                                        <p:tgtEl>
                                          <p:spTgt spid="193"/>
                                        </p:tgtEl>
                                        <p:attrNameLst>
                                          <p:attrName>ppt_y</p:attrName>
                                        </p:attrNameLst>
                                      </p:cBhvr>
                                      <p:tavLst>
                                        <p:tav tm="0">
                                          <p:val>
                                            <p:strVal val="#ppt_y+1"/>
                                          </p:val>
                                        </p:tav>
                                        <p:tav tm="100000">
                                          <p:val>
                                            <p:strVal val="#ppt_y"/>
                                          </p:val>
                                        </p:tav>
                                      </p:tavLst>
                                    </p:anim>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188"/>
                                        </p:tgtEl>
                                        <p:attrNameLst>
                                          <p:attrName>style.visibility</p:attrName>
                                        </p:attrNameLst>
                                      </p:cBhvr>
                                      <p:to>
                                        <p:strVal val="visible"/>
                                      </p:to>
                                    </p:set>
                                    <p:animEffect transition="in" filter="fade">
                                      <p:cBhvr>
                                        <p:cTn id="18" dur="1000"/>
                                        <p:tgtEl>
                                          <p:spTgt spid="188"/>
                                        </p:tgtEl>
                                      </p:cBhvr>
                                    </p:animEffect>
                                  </p:childTnLst>
                                </p:cTn>
                              </p:par>
                            </p:childTnLst>
                          </p:cTn>
                        </p:par>
                        <p:par>
                          <p:cTn id="19" fill="hold">
                            <p:stCondLst>
                              <p:cond delay="4000"/>
                            </p:stCondLst>
                            <p:childTnLst>
                              <p:par>
                                <p:cTn id="20" presetID="10" presetClass="entr" presetSubtype="0" fill="hold" nodeType="afterEffect">
                                  <p:stCondLst>
                                    <p:cond delay="0"/>
                                  </p:stCondLst>
                                  <p:childTnLst>
                                    <p:set>
                                      <p:cBhvr>
                                        <p:cTn id="21" dur="1" fill="hold">
                                          <p:stCondLst>
                                            <p:cond delay="0"/>
                                          </p:stCondLst>
                                        </p:cTn>
                                        <p:tgtEl>
                                          <p:spTgt spid="189"/>
                                        </p:tgtEl>
                                        <p:attrNameLst>
                                          <p:attrName>style.visibility</p:attrName>
                                        </p:attrNameLst>
                                      </p:cBhvr>
                                      <p:to>
                                        <p:strVal val="visible"/>
                                      </p:to>
                                    </p:set>
                                    <p:animEffect transition="in" filter="fade">
                                      <p:cBhvr>
                                        <p:cTn id="22" dur="1000"/>
                                        <p:tgtEl>
                                          <p:spTgt spid="189"/>
                                        </p:tgtEl>
                                      </p:cBhvr>
                                    </p:animEffect>
                                  </p:childTnLst>
                                </p:cTn>
                              </p:par>
                            </p:childTnLst>
                          </p:cTn>
                        </p:par>
                        <p:par>
                          <p:cTn id="23" fill="hold">
                            <p:stCondLst>
                              <p:cond delay="5000"/>
                            </p:stCondLst>
                            <p:childTnLst>
                              <p:par>
                                <p:cTn id="24" presetID="10" presetClass="entr" presetSubtype="0" fill="hold" nodeType="afterEffect">
                                  <p:stCondLst>
                                    <p:cond delay="0"/>
                                  </p:stCondLst>
                                  <p:childTnLst>
                                    <p:set>
                                      <p:cBhvr>
                                        <p:cTn id="25" dur="1" fill="hold">
                                          <p:stCondLst>
                                            <p:cond delay="0"/>
                                          </p:stCondLst>
                                        </p:cTn>
                                        <p:tgtEl>
                                          <p:spTgt spid="190"/>
                                        </p:tgtEl>
                                        <p:attrNameLst>
                                          <p:attrName>style.visibility</p:attrName>
                                        </p:attrNameLst>
                                      </p:cBhvr>
                                      <p:to>
                                        <p:strVal val="visible"/>
                                      </p:to>
                                    </p:set>
                                    <p:animEffect transition="in" filter="fade">
                                      <p:cBhvr>
                                        <p:cTn id="26" dur="1000"/>
                                        <p:tgtEl>
                                          <p:spTgt spid="190"/>
                                        </p:tgtEl>
                                      </p:cBhvr>
                                    </p:animEffect>
                                  </p:childTnLst>
                                </p:cTn>
                              </p:par>
                            </p:childTnLst>
                          </p:cTn>
                        </p:par>
                        <p:par>
                          <p:cTn id="27" fill="hold">
                            <p:stCondLst>
                              <p:cond delay="6000"/>
                            </p:stCondLst>
                            <p:childTnLst>
                              <p:par>
                                <p:cTn id="28" presetID="10" presetClass="entr" presetSubtype="0" fill="hold" nodeType="afterEffect">
                                  <p:stCondLst>
                                    <p:cond delay="0"/>
                                  </p:stCondLst>
                                  <p:childTnLst>
                                    <p:set>
                                      <p:cBhvr>
                                        <p:cTn id="29" dur="1" fill="hold">
                                          <p:stCondLst>
                                            <p:cond delay="0"/>
                                          </p:stCondLst>
                                        </p:cTn>
                                        <p:tgtEl>
                                          <p:spTgt spid="191"/>
                                        </p:tgtEl>
                                        <p:attrNameLst>
                                          <p:attrName>style.visibility</p:attrName>
                                        </p:attrNameLst>
                                      </p:cBhvr>
                                      <p:to>
                                        <p:strVal val="visible"/>
                                      </p:to>
                                    </p:set>
                                    <p:animEffect transition="in" filter="fade">
                                      <p:cBhvr>
                                        <p:cTn id="30" dur="10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Другая 1">
      <a:dk1>
        <a:srgbClr val="000000"/>
      </a:dk1>
      <a:lt1>
        <a:srgbClr val="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3053</Words>
  <Application>Microsoft Office PowerPoint</Application>
  <PresentationFormat>Экран (4:3)</PresentationFormat>
  <Paragraphs>155</Paragraphs>
  <Slides>30</Slides>
  <Notes>30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Пользователь Windows</cp:lastModifiedBy>
  <cp:revision>1</cp:revision>
  <dcterms:modified xsi:type="dcterms:W3CDTF">2022-01-04T12:55:15Z</dcterms:modified>
</cp:coreProperties>
</file>