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73" r:id="rId2"/>
  </p:sldMasterIdLst>
  <p:notesMasterIdLst>
    <p:notesMasterId r:id="rId13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012098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560"/>
              </a:spcBef>
              <a:spcAft>
                <a:spcPts val="0"/>
              </a:spcAft>
              <a:buSzPts val="2100"/>
              <a:buFont typeface="Noto Sans Symbols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SzPts val="135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350"/>
              <a:buChar char="●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44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170"/>
              <a:buChar char="●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dt" idx="10"/>
          </p:nvPr>
        </p:nvSpPr>
        <p:spPr>
          <a:xfrm>
            <a:off x="2438400" y="6248400"/>
            <a:ext cx="2130425" cy="474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5791200" y="6248400"/>
            <a:ext cx="2897187" cy="474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76200" y="6248400"/>
            <a:ext cx="5873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7" name="Google Shape;7;p1"/>
            <p:cNvSpPr txBox="1"/>
            <p:nvPr/>
          </p:nvSpPr>
          <p:spPr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432" y="624"/>
              <a:ext cx="3264" cy="1200"/>
            </a:xfrm>
            <a:prstGeom prst="roundRect">
              <a:avLst>
                <a:gd name="adj" fmla="val 108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" name="Google Shape;9;p1"/>
          <p:cNvGrpSpPr/>
          <p:nvPr/>
        </p:nvGrpSpPr>
        <p:grpSpPr>
          <a:xfrm>
            <a:off x="3632200" y="4889500"/>
            <a:ext cx="4876800" cy="319087"/>
            <a:chOff x="2288" y="3080"/>
            <a:chExt cx="3072" cy="201"/>
          </a:xfrm>
        </p:grpSpPr>
        <p:sp>
          <p:nvSpPr>
            <p:cNvPr id="10" name="Google Shape;10;p1"/>
            <p:cNvSpPr/>
            <p:nvPr/>
          </p:nvSpPr>
          <p:spPr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" name="Google Shape;12;p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  <a:prstGeom prst="roundRect">
            <a:avLst>
              <a:gd name="adj" fmla="val 468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body" idx="1"/>
          </p:nvPr>
        </p:nvSpPr>
        <p:spPr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●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0039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2895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2895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2895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2895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2895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7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dt" idx="10"/>
          </p:nvPr>
        </p:nvSpPr>
        <p:spPr>
          <a:xfrm>
            <a:off x="2438400" y="6248400"/>
            <a:ext cx="2130425" cy="474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ftr" idx="11"/>
          </p:nvPr>
        </p:nvSpPr>
        <p:spPr>
          <a:xfrm>
            <a:off x="5791200" y="6248400"/>
            <a:ext cx="2897187" cy="474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76200" y="6248400"/>
            <a:ext cx="5873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‹№›</a:t>
            </a:fld>
            <a:endParaRPr sz="1400" b="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‹№›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108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Охорона праці</a:t>
            </a:r>
            <a:endParaRPr/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100"/>
              <a:buFont typeface="Noto Sans Symbols"/>
              <a:buNone/>
            </a:pP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4"/>
          <p:cNvSpPr>
            <a:spLocks noGrp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ПРИМІРНИЙ ПЕРЕЛІК ДОКУМЕНТІВ З ПИТАНЬ</a:t>
            </a:r>
            <a:br>
              <a:rPr lang="en-US" sz="28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ОХОРОНИ ПРАЦІ</a:t>
            </a:r>
            <a:endParaRPr/>
          </a:p>
        </p:txBody>
      </p:sp>
      <p:sp>
        <p:nvSpPr>
          <p:cNvPr id="200" name="Google Shape;200;p24"/>
          <p:cNvSpPr txBox="1">
            <a:spLocks noGrp="1"/>
          </p:cNvSpPr>
          <p:nvPr>
            <p:ph idx="1"/>
          </p:nvPr>
        </p:nvSpPr>
        <p:spPr>
          <a:xfrm>
            <a:off x="684212" y="2349500"/>
            <a:ext cx="8351837" cy="417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3400" lvl="0" indent="-5334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Наказ про розподіл (розмежування) функціональних обов'язків.</a:t>
            </a:r>
            <a:endParaRPr/>
          </a:p>
          <a:p>
            <a:pPr marL="533400" lvl="0" indent="-5334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Персональні посадові інструкції працівників з обов'язковим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розділом охорони праці, затверджені наказом установи, закладу освіти.</a:t>
            </a:r>
            <a:endParaRPr/>
          </a:p>
          <a:p>
            <a:pPr marL="533400" lvl="0" indent="-5334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Журнал реєстрації нещасних випадків з вихованцями, учнями, студентами.</a:t>
            </a:r>
            <a:endParaRPr/>
          </a:p>
          <a:p>
            <a:pPr marL="533400" lvl="0" indent="-5334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Копії звітів з питань охорони праці.</a:t>
            </a:r>
            <a:endParaRPr/>
          </a:p>
          <a:p>
            <a:pPr marL="533400" lvl="0" indent="-5334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Плани евакуації учасників навчально-виховного процесу на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випадок пожежі та інших надзвичайних подій.</a:t>
            </a:r>
            <a:endParaRPr/>
          </a:p>
          <a:p>
            <a:pPr marL="533400" lvl="0" indent="-5334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Положення про організацію роботи з охорони праці, пожежної безпеки, безпеки дорожнього руху тощо.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>
            <a:spLocks noGrp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n-US" sz="32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Законодавство України про охорону праці</a:t>
            </a:r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Законодавство України про охорону праці являє собою систему взаємозв’язаних нормативних актів, що регулюють відносини у галузі реалізації державної політики щодо правових, соціально-економічних, організаційно-технічних і лікувально-профілактичних заходів та засобів, спрямованих на збереження здоров’я та працездатності людини в процесі праці.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>
            <a:spLocks noGrp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Складники охорони праці як системи</a:t>
            </a:r>
            <a:endParaRPr/>
          </a:p>
        </p:txBody>
      </p:sp>
      <p:sp>
        <p:nvSpPr>
          <p:cNvPr id="123" name="Google Shape;123;p17"/>
          <p:cNvSpPr txBox="1">
            <a:spLocks noGrp="1"/>
          </p:cNvSpPr>
          <p:nvPr>
            <p:ph idx="1"/>
          </p:nvPr>
        </p:nvSpPr>
        <p:spPr>
          <a:xfrm>
            <a:off x="1042987" y="2349500"/>
            <a:ext cx="7766050" cy="4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09550" algn="l" rtl="0"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4" name="Google Shape;124;p17"/>
          <p:cNvGrpSpPr/>
          <p:nvPr/>
        </p:nvGrpSpPr>
        <p:grpSpPr>
          <a:xfrm>
            <a:off x="1308017" y="2349500"/>
            <a:ext cx="7513720" cy="4508500"/>
            <a:chOff x="1133" y="1950"/>
            <a:chExt cx="9795" cy="11880"/>
          </a:xfrm>
        </p:grpSpPr>
        <p:sp>
          <p:nvSpPr>
            <p:cNvPr id="125" name="Google Shape;125;p17"/>
            <p:cNvSpPr txBox="1"/>
            <p:nvPr/>
          </p:nvSpPr>
          <p:spPr>
            <a:xfrm>
              <a:off x="1164" y="1950"/>
              <a:ext cx="9764" cy="118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6" name="Google Shape;126;p17"/>
            <p:cNvGrpSpPr/>
            <p:nvPr/>
          </p:nvGrpSpPr>
          <p:grpSpPr>
            <a:xfrm>
              <a:off x="2076" y="3930"/>
              <a:ext cx="7931" cy="7939"/>
              <a:chOff x="2714" y="2601"/>
              <a:chExt cx="5985" cy="5954"/>
            </a:xfrm>
          </p:grpSpPr>
          <p:grpSp>
            <p:nvGrpSpPr>
              <p:cNvPr id="127" name="Google Shape;127;p17"/>
              <p:cNvGrpSpPr/>
              <p:nvPr/>
            </p:nvGrpSpPr>
            <p:grpSpPr>
              <a:xfrm>
                <a:off x="2714" y="2601"/>
                <a:ext cx="5985" cy="5954"/>
                <a:chOff x="2714" y="2601"/>
                <a:chExt cx="5985" cy="5954"/>
              </a:xfrm>
            </p:grpSpPr>
            <p:grpSp>
              <p:nvGrpSpPr>
                <p:cNvPr id="128" name="Google Shape;128;p17"/>
                <p:cNvGrpSpPr/>
                <p:nvPr/>
              </p:nvGrpSpPr>
              <p:grpSpPr>
                <a:xfrm>
                  <a:off x="2714" y="2601"/>
                  <a:ext cx="5985" cy="5954"/>
                  <a:chOff x="2714" y="2601"/>
                  <a:chExt cx="5985" cy="5954"/>
                </a:xfrm>
              </p:grpSpPr>
              <p:sp>
                <p:nvSpPr>
                  <p:cNvPr id="129" name="Google Shape;129;p17"/>
                  <p:cNvSpPr/>
                  <p:nvPr/>
                </p:nvSpPr>
                <p:spPr>
                  <a:xfrm>
                    <a:off x="2714" y="2601"/>
                    <a:ext cx="5985" cy="595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 b="0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" name="Google Shape;130;p17"/>
                  <p:cNvSpPr/>
                  <p:nvPr/>
                </p:nvSpPr>
                <p:spPr>
                  <a:xfrm>
                    <a:off x="3393" y="3141"/>
                    <a:ext cx="1633" cy="162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 b="0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" name="Google Shape;131;p17"/>
                  <p:cNvSpPr/>
                  <p:nvPr/>
                </p:nvSpPr>
                <p:spPr>
                  <a:xfrm>
                    <a:off x="5295" y="6921"/>
                    <a:ext cx="1634" cy="162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 b="0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" name="Google Shape;132;p17"/>
                  <p:cNvSpPr/>
                  <p:nvPr/>
                </p:nvSpPr>
                <p:spPr>
                  <a:xfrm>
                    <a:off x="6110" y="3006"/>
                    <a:ext cx="1634" cy="162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 b="0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" name="Google Shape;133;p17"/>
                  <p:cNvSpPr/>
                  <p:nvPr/>
                </p:nvSpPr>
                <p:spPr>
                  <a:xfrm>
                    <a:off x="2985" y="5706"/>
                    <a:ext cx="1632" cy="162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 b="0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" name="Google Shape;134;p17"/>
                  <p:cNvSpPr/>
                  <p:nvPr/>
                </p:nvSpPr>
                <p:spPr>
                  <a:xfrm>
                    <a:off x="6925" y="5571"/>
                    <a:ext cx="1631" cy="162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 cap="flat" cmpd="sng">
                    <a:solidFill>
                      <a:srgbClr val="0000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 b="0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" name="Google Shape;135;p17"/>
                  <p:cNvSpPr/>
                  <p:nvPr/>
                </p:nvSpPr>
                <p:spPr>
                  <a:xfrm>
                    <a:off x="4344" y="4221"/>
                    <a:ext cx="2776" cy="2762"/>
                  </a:xfrm>
                  <a:prstGeom prst="ellipse">
                    <a:avLst/>
                  </a:prstGeom>
                  <a:solidFill>
                    <a:srgbClr val="FFFFFF"/>
                  </a:solidFill>
                  <a:ln w="57150" cap="flat" cmpd="thickThin">
                    <a:solidFill>
                      <a:srgbClr val="000000"/>
                    </a:solidFill>
                    <a:prstDash val="solid"/>
                    <a:miter lim="800000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 b="0" i="0" u="none">
                      <a:solidFill>
                        <a:schemeClr val="dk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" name="Google Shape;136;p17"/>
                  <p:cNvSpPr txBox="1"/>
                  <p:nvPr/>
                </p:nvSpPr>
                <p:spPr>
                  <a:xfrm>
                    <a:off x="4751" y="4626"/>
                    <a:ext cx="1925" cy="191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dk1"/>
                      </a:buClr>
                      <a:buSzPts val="1200"/>
                      <a:buFont typeface="Times New Roman"/>
                      <a:buNone/>
                    </a:pPr>
                    <a:r>
                      <a:rPr lang="en-US" sz="1200" b="1" i="0" u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rPr>
                      <a:t>Охорона праці</a:t>
                    </a:r>
                    <a:r>
                      <a:rPr lang="en-US" sz="1200" b="0" i="0" u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rPr>
                      <a:t> – це система заходів і засобів, спрямованих на збереження життя, здоров’я і працездатності людини у процесі трудової діяльності</a:t>
                    </a:r>
                    <a:endParaRPr/>
                  </a:p>
                </p:txBody>
              </p:sp>
              <p:sp>
                <p:nvSpPr>
                  <p:cNvPr id="137" name="Google Shape;137;p17"/>
                  <p:cNvSpPr txBox="1"/>
                  <p:nvPr/>
                </p:nvSpPr>
                <p:spPr>
                  <a:xfrm>
                    <a:off x="3664" y="3681"/>
                    <a:ext cx="951" cy="54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dk1"/>
                      </a:buClr>
                      <a:buSzPts val="1200"/>
                      <a:buFont typeface="Times New Roman"/>
                      <a:buNone/>
                    </a:pPr>
                    <a:r>
                      <a:rPr lang="en-US" sz="1200" b="0" i="0" u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rPr>
                      <a:t>Правові</a:t>
                    </a:r>
                    <a:endParaRPr/>
                  </a:p>
                </p:txBody>
              </p:sp>
            </p:grpSp>
            <p:sp>
              <p:nvSpPr>
                <p:cNvPr id="138" name="Google Shape;138;p17"/>
                <p:cNvSpPr txBox="1"/>
                <p:nvPr/>
              </p:nvSpPr>
              <p:spPr>
                <a:xfrm>
                  <a:off x="6381" y="3411"/>
                  <a:ext cx="1223" cy="81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imes New Roman"/>
                    <a:buNone/>
                  </a:pPr>
                  <a:r>
                    <a:rPr lang="en-US" sz="1200" b="0" i="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Соціально-економічні</a:t>
                  </a:r>
                  <a:endParaRPr/>
                </a:p>
              </p:txBody>
            </p:sp>
            <p:sp>
              <p:nvSpPr>
                <p:cNvPr id="139" name="Google Shape;139;p17"/>
                <p:cNvSpPr txBox="1"/>
                <p:nvPr/>
              </p:nvSpPr>
              <p:spPr>
                <a:xfrm>
                  <a:off x="3121" y="6111"/>
                  <a:ext cx="1223" cy="94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imes New Roman"/>
                    <a:buNone/>
                  </a:pPr>
                  <a:r>
                    <a:rPr lang="en-US" sz="1200" b="0" i="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Організа-ційно-технічні</a:t>
                  </a:r>
                  <a:endParaRPr/>
                </a:p>
              </p:txBody>
            </p:sp>
            <p:sp>
              <p:nvSpPr>
                <p:cNvPr id="140" name="Google Shape;140;p17"/>
                <p:cNvSpPr txBox="1"/>
                <p:nvPr/>
              </p:nvSpPr>
              <p:spPr>
                <a:xfrm>
                  <a:off x="7197" y="6111"/>
                  <a:ext cx="1086" cy="67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200"/>
                    <a:buFont typeface="Times New Roman"/>
                    <a:buNone/>
                  </a:pPr>
                  <a:r>
                    <a:rPr lang="en-US" sz="1200" b="0" i="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rPr>
                    <a:t>Санітарно-гігієнічні</a:t>
                  </a:r>
                  <a:endParaRPr/>
                </a:p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sp>
            <p:nvSpPr>
              <p:cNvPr id="141" name="Google Shape;141;p17"/>
              <p:cNvSpPr txBox="1"/>
              <p:nvPr/>
            </p:nvSpPr>
            <p:spPr>
              <a:xfrm>
                <a:off x="5431" y="7326"/>
                <a:ext cx="1222" cy="8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imes New Roman"/>
                  <a:buNone/>
                </a:pPr>
                <a:r>
                  <a:rPr lang="en-US" sz="12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Лікувально-профілак-тичні</a:t>
                </a:r>
                <a:endParaRPr/>
              </a:p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200" b="0" i="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142" name="Google Shape;142;p17"/>
            <p:cNvGrpSpPr/>
            <p:nvPr/>
          </p:nvGrpSpPr>
          <p:grpSpPr>
            <a:xfrm>
              <a:off x="1164" y="10590"/>
              <a:ext cx="2700" cy="2700"/>
              <a:chOff x="2306" y="9486"/>
              <a:chExt cx="2038" cy="2025"/>
            </a:xfrm>
          </p:grpSpPr>
          <p:sp>
            <p:nvSpPr>
              <p:cNvPr id="143" name="Google Shape;143;p17"/>
              <p:cNvSpPr/>
              <p:nvPr/>
            </p:nvSpPr>
            <p:spPr>
              <a:xfrm>
                <a:off x="2306" y="9486"/>
                <a:ext cx="2038" cy="2025"/>
              </a:xfrm>
              <a:prstGeom prst="ellipse">
                <a:avLst/>
              </a:prstGeom>
              <a:solidFill>
                <a:srgbClr val="FFFFFF"/>
              </a:solidFill>
              <a:ln w="38100" cap="flat" cmpd="dbl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17"/>
              <p:cNvSpPr txBox="1"/>
              <p:nvPr/>
            </p:nvSpPr>
            <p:spPr>
              <a:xfrm>
                <a:off x="2578" y="9891"/>
                <a:ext cx="1494" cy="12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imes New Roman"/>
                  <a:buNone/>
                </a:pPr>
                <a:r>
                  <a:rPr lang="en-US" sz="12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Безпека вироб-ничих процесів.</a:t>
                </a:r>
                <a:endParaRPr/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imes New Roman"/>
                  <a:buNone/>
                </a:pPr>
                <a:r>
                  <a:rPr lang="en-US" sz="12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Теорія безпеки.</a:t>
                </a:r>
                <a:endParaRPr/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imes New Roman"/>
                  <a:buNone/>
                </a:pPr>
                <a:r>
                  <a:rPr lang="en-US" sz="12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Теорії надійності</a:t>
                </a:r>
                <a:endParaRPr/>
              </a:p>
            </p:txBody>
          </p:sp>
        </p:grpSp>
        <p:grpSp>
          <p:nvGrpSpPr>
            <p:cNvPr id="145" name="Google Shape;145;p17"/>
            <p:cNvGrpSpPr/>
            <p:nvPr/>
          </p:nvGrpSpPr>
          <p:grpSpPr>
            <a:xfrm>
              <a:off x="7824" y="10770"/>
              <a:ext cx="2700" cy="2700"/>
              <a:chOff x="7604" y="9486"/>
              <a:chExt cx="2038" cy="2025"/>
            </a:xfrm>
          </p:grpSpPr>
          <p:sp>
            <p:nvSpPr>
              <p:cNvPr id="146" name="Google Shape;146;p17"/>
              <p:cNvSpPr/>
              <p:nvPr/>
            </p:nvSpPr>
            <p:spPr>
              <a:xfrm>
                <a:off x="7604" y="9486"/>
                <a:ext cx="2038" cy="2025"/>
              </a:xfrm>
              <a:prstGeom prst="ellipse">
                <a:avLst/>
              </a:prstGeom>
              <a:solidFill>
                <a:srgbClr val="FFFFFF"/>
              </a:solidFill>
              <a:ln w="38100" cap="flat" cmpd="dbl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7"/>
              <p:cNvSpPr txBox="1"/>
              <p:nvPr/>
            </p:nvSpPr>
            <p:spPr>
              <a:xfrm>
                <a:off x="7876" y="9891"/>
                <a:ext cx="1494" cy="10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imes New Roman"/>
                  <a:buNone/>
                </a:pPr>
                <a:r>
                  <a:rPr lang="en-US" sz="12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Виробнича санітарія та гігієна праці.</a:t>
                </a:r>
                <a:endParaRPr/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imes New Roman"/>
                  <a:buNone/>
                </a:pPr>
                <a:r>
                  <a:rPr lang="en-US" sz="12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Медицина праці</a:t>
                </a:r>
                <a:endParaRPr/>
              </a:p>
            </p:txBody>
          </p:sp>
        </p:grpSp>
        <p:grpSp>
          <p:nvGrpSpPr>
            <p:cNvPr id="148" name="Google Shape;148;p17"/>
            <p:cNvGrpSpPr/>
            <p:nvPr/>
          </p:nvGrpSpPr>
          <p:grpSpPr>
            <a:xfrm>
              <a:off x="1344" y="2310"/>
              <a:ext cx="2701" cy="2700"/>
              <a:chOff x="2442" y="2736"/>
              <a:chExt cx="2038" cy="2025"/>
            </a:xfrm>
          </p:grpSpPr>
          <p:sp>
            <p:nvSpPr>
              <p:cNvPr id="149" name="Google Shape;149;p17"/>
              <p:cNvSpPr/>
              <p:nvPr/>
            </p:nvSpPr>
            <p:spPr>
              <a:xfrm>
                <a:off x="2442" y="2736"/>
                <a:ext cx="2038" cy="2025"/>
              </a:xfrm>
              <a:prstGeom prst="ellipse">
                <a:avLst/>
              </a:prstGeom>
              <a:solidFill>
                <a:srgbClr val="FFFFFF"/>
              </a:solidFill>
              <a:ln w="38100" cap="flat" cmpd="dbl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17"/>
              <p:cNvSpPr txBox="1"/>
              <p:nvPr/>
            </p:nvSpPr>
            <p:spPr>
              <a:xfrm>
                <a:off x="2714" y="3141"/>
                <a:ext cx="1494" cy="10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imes New Roman"/>
                  <a:buNone/>
                </a:pPr>
                <a:r>
                  <a:rPr lang="en-US" sz="12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Законодавча база охорони праці</a:t>
                </a:r>
                <a:endParaRPr/>
              </a:p>
            </p:txBody>
          </p:sp>
        </p:grpSp>
        <p:grpSp>
          <p:nvGrpSpPr>
            <p:cNvPr id="151" name="Google Shape;151;p17"/>
            <p:cNvGrpSpPr/>
            <p:nvPr/>
          </p:nvGrpSpPr>
          <p:grpSpPr>
            <a:xfrm>
              <a:off x="7983" y="2310"/>
              <a:ext cx="2700" cy="2700"/>
              <a:chOff x="7332" y="2736"/>
              <a:chExt cx="2038" cy="2025"/>
            </a:xfrm>
          </p:grpSpPr>
          <p:sp>
            <p:nvSpPr>
              <p:cNvPr id="152" name="Google Shape;152;p17"/>
              <p:cNvSpPr/>
              <p:nvPr/>
            </p:nvSpPr>
            <p:spPr>
              <a:xfrm>
                <a:off x="7332" y="2736"/>
                <a:ext cx="2038" cy="2025"/>
              </a:xfrm>
              <a:prstGeom prst="ellipse">
                <a:avLst/>
              </a:prstGeom>
              <a:solidFill>
                <a:srgbClr val="FFFFFF"/>
              </a:solidFill>
              <a:ln w="38100" cap="flat" cmpd="dbl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" name="Google Shape;153;p17"/>
              <p:cNvSpPr txBox="1"/>
              <p:nvPr/>
            </p:nvSpPr>
            <p:spPr>
              <a:xfrm>
                <a:off x="7740" y="3141"/>
                <a:ext cx="1358" cy="10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Times New Roman"/>
                  <a:buNone/>
                </a:pPr>
                <a:r>
                  <a:rPr lang="en-US" sz="1200" b="0" i="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Психологія безпеки</a:t>
                </a:r>
                <a:endParaRPr/>
              </a:p>
            </p:txBody>
          </p:sp>
        </p:grpSp>
        <p:sp>
          <p:nvSpPr>
            <p:cNvPr id="154" name="Google Shape;154;p17"/>
            <p:cNvSpPr/>
            <p:nvPr/>
          </p:nvSpPr>
          <p:spPr>
            <a:xfrm rot="-960000">
              <a:off x="4527" y="3449"/>
              <a:ext cx="719" cy="1552"/>
            </a:xfrm>
            <a:prstGeom prst="curvedLef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17"/>
            <p:cNvSpPr/>
            <p:nvPr/>
          </p:nvSpPr>
          <p:spPr>
            <a:xfrm rot="1380000">
              <a:off x="6294" y="3505"/>
              <a:ext cx="720" cy="1553"/>
            </a:xfrm>
            <a:prstGeom prst="curvedRigh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7"/>
            <p:cNvSpPr/>
            <p:nvPr/>
          </p:nvSpPr>
          <p:spPr>
            <a:xfrm rot="-9780000">
              <a:off x="1344" y="9150"/>
              <a:ext cx="720" cy="1552"/>
            </a:xfrm>
            <a:prstGeom prst="curvedLef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p17"/>
            <p:cNvSpPr/>
            <p:nvPr/>
          </p:nvSpPr>
          <p:spPr>
            <a:xfrm rot="8280000">
              <a:off x="6620" y="11794"/>
              <a:ext cx="719" cy="1551"/>
            </a:xfrm>
            <a:prstGeom prst="curvedLef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7"/>
            <p:cNvSpPr/>
            <p:nvPr/>
          </p:nvSpPr>
          <p:spPr>
            <a:xfrm rot="10260000">
              <a:off x="9804" y="9150"/>
              <a:ext cx="721" cy="1553"/>
            </a:xfrm>
            <a:prstGeom prst="curvedRight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"/>
          <p:cNvSpPr>
            <a:spLocks noGrp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n-US" sz="32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Законодавство України про охорону праці</a:t>
            </a:r>
            <a:endParaRPr/>
          </a:p>
        </p:txBody>
      </p:sp>
      <p:sp>
        <p:nvSpPr>
          <p:cNvPr id="164" name="Google Shape;164;p1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Законодавство України про охорону праці складається із загальних законів:</a:t>
            </a:r>
            <a:b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Конституції України, Закону «Про охорону</a:t>
            </a:r>
            <a:b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праці», «Про пожежну безпеку»,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«Про дорожній рух», «Про забезпечення санітарного та епідемічного благополуччя населення »,</a:t>
            </a:r>
            <a:b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Кодексу законів про працю України та ін.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"/>
          <p:cNvSpPr>
            <a:spLocks noGrp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n-US" sz="32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Нормативно-правові акти з охорони праці</a:t>
            </a:r>
            <a:endParaRPr/>
          </a:p>
        </p:txBody>
      </p:sp>
      <p:sp>
        <p:nvSpPr>
          <p:cNvPr id="170" name="Google Shape;170;p1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Згідно зі ст. 27 Закону України «Про охорону праці» до нормативно-правових актів з охорони праці належать такі документи:</a:t>
            </a:r>
            <a:b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правила, норми, регламенти, положення, стандарти, інструкції та</a:t>
            </a:r>
            <a:b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інші документи, обов'язкові для виконання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0"/>
          <p:cNvSpPr>
            <a:spLocks noGrp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n-US" sz="32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Організація</a:t>
            </a:r>
            <a:r>
              <a:rPr lang="en-US" sz="32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роботи</a:t>
            </a:r>
            <a:r>
              <a:rPr lang="en-US" sz="32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з </a:t>
            </a:r>
            <a:r>
              <a:rPr lang="en-US" sz="32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охорони</a:t>
            </a:r>
            <a:r>
              <a:rPr lang="en-US" sz="32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праці</a:t>
            </a:r>
            <a:r>
              <a:rPr lang="en-US" sz="32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у </a:t>
            </a:r>
            <a:r>
              <a:rPr lang="en-US" sz="32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навчально</a:t>
            </a:r>
            <a:r>
              <a:rPr lang="uk-UA" sz="32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му</a:t>
            </a:r>
            <a:r>
              <a:rPr lang="en-US" sz="32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заклад</a:t>
            </a:r>
            <a:r>
              <a:rPr lang="uk-UA" sz="32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і</a:t>
            </a:r>
            <a:endParaRPr dirty="0"/>
          </a:p>
        </p:txBody>
      </p:sp>
      <p:sp>
        <p:nvSpPr>
          <p:cNvPr id="176" name="Google Shape;176;p20"/>
          <p:cNvSpPr txBox="1">
            <a:spLocks noGrp="1"/>
          </p:cNvSpPr>
          <p:nvPr>
            <p:ph idx="1"/>
          </p:nvPr>
        </p:nvSpPr>
        <p:spPr>
          <a:xfrm>
            <a:off x="684212" y="2276475"/>
            <a:ext cx="8459787" cy="458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1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Викладач</a:t>
            </a:r>
            <a:r>
              <a:rPr lang="en-US" sz="2400" b="1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1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вчитель</a:t>
            </a:r>
            <a:r>
              <a:rPr lang="en-US" sz="2400" b="1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1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вихователь</a:t>
            </a:r>
            <a:r>
              <a:rPr lang="en-US" sz="2400" b="1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400" b="1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відповідає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безпечне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проведення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навчально-виховного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процесу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проводить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інструктажі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учнями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студентами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вихованцями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охорони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праці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час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навчальних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занять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 </a:t>
            </a:r>
            <a:endParaRPr dirty="0"/>
          </a:p>
          <a:p>
            <a:pPr marL="34290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несе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особисту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відповідальність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збереження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життя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і 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здоров'я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вихованців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час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навчально-виховного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процесу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dirty="0"/>
          </a:p>
          <a:p>
            <a:pPr marL="34290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повідомляє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керівника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закладу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нещасний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випадок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трапився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dirty="0"/>
          </a:p>
          <a:p>
            <a:pPr marL="34290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організовує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надання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першої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допомоги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потерпілому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dirty="0"/>
          </a:p>
          <a:p>
            <a:pPr marL="34290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інструктує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вихованців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час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проведення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позакласних</a:t>
            </a:r>
            <a:b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заходів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dirty="0"/>
          </a:p>
          <a:p>
            <a:pPr marL="34290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веде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профілактичну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роботу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щодо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запобігання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травматизму</a:t>
            </a:r>
            <a:b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серед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учнів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студентів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вихованців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1"/>
          <p:cNvSpPr>
            <a:spLocks noGrp="1"/>
          </p:cNvSpPr>
          <p:nvPr>
            <p:ph type="title"/>
          </p:nvPr>
        </p:nvSpPr>
        <p:spPr>
          <a:xfrm>
            <a:off x="755650" y="620712"/>
            <a:ext cx="7931150" cy="1284287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Організація роботи охорони праці під час позакласної,</a:t>
            </a:r>
            <a:br>
              <a:rPr lang="en-US" sz="28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8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позашкільної діяльності</a:t>
            </a:r>
            <a:endParaRPr/>
          </a:p>
        </p:txBody>
      </p:sp>
      <p:sp>
        <p:nvSpPr>
          <p:cNvPr id="182" name="Google Shape;182;p21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50"/>
              <a:buNone/>
            </a:pPr>
            <a:r>
              <a:rPr lang="en-US" sz="1800" b="0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Керівник клубу, гуртка, секції:</a:t>
            </a: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забезпечує безпечний стан робочих місць, обладнання, приладів, інструментів, спортивного спорядження (інвентарю) тощо;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проводить інструктаж з вихованцями з техніки безпеки на заняттях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не дозволяє працювати учням, студентам і вихованцям без</a:t>
            </a:r>
            <a:b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відповідного спецодягу, взуття та інших засобів індивідуального захисту;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негайно сповіщає керівника установи про нещасний випадок;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несе персональну відповідальність згідно з чинним законодавством за нещасні випадки, що трапились з учнями, студентами і вихованцями під час проведення занять (заходів);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веде профілактичну роботу з безпеки життєдіяльності серед</a:t>
            </a:r>
            <a:b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учнів, студентів і вихованців.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>
            <a:spLocks noGrp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US" sz="28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Порядок</a:t>
            </a:r>
            <a:r>
              <a:rPr lang="en-US" sz="28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проведення</a:t>
            </a:r>
            <a:r>
              <a:rPr lang="en-US" sz="28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інструктажів</a:t>
            </a:r>
            <a:r>
              <a:rPr lang="en-US" sz="28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для</a:t>
            </a:r>
            <a:r>
              <a:rPr lang="en-US" sz="28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вихованців,учнів</a:t>
            </a:r>
            <a:endParaRPr dirty="0"/>
          </a:p>
        </p:txBody>
      </p:sp>
      <p:sp>
        <p:nvSpPr>
          <p:cNvPr id="188" name="Google Shape;188;p22"/>
          <p:cNvSpPr txBox="1">
            <a:spLocks noGrp="1"/>
          </p:cNvSpPr>
          <p:nvPr>
            <p:ph idx="1"/>
          </p:nvPr>
        </p:nvSpPr>
        <p:spPr>
          <a:xfrm>
            <a:off x="838200" y="2276475"/>
            <a:ext cx="819785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Вступний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інструктаж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проводиться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початку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занять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Інструктаж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проводить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працівник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служби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охорони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праці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а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відсутності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такого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особа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яку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наказом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керівника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ЗО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покладено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ці</a:t>
            </a:r>
            <a:b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1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обов'язки</a:t>
            </a:r>
            <a:r>
              <a:rPr lang="en-US" sz="2000" b="0" i="1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учнями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студентами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які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прибули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підприємство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</a:t>
            </a:r>
            <a:b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проходження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виробничої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практики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разі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екскурсії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підприємство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усіма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вихованцями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учнями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студентами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іншими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особами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b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які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навчаються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uk-UA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</a:t>
            </a:r>
            <a:r>
              <a:rPr lang="uk-UA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</a:t>
            </a: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оформленні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або</a:t>
            </a:r>
            <a:b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зарахуванні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ЗО.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"/>
          <p:cNvSpPr>
            <a:spLocks noGrp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n-US" sz="28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Порядок</a:t>
            </a:r>
            <a:r>
              <a:rPr lang="en-US" sz="28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проведення</a:t>
            </a:r>
            <a:r>
              <a:rPr lang="en-US" sz="28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інструктажів</a:t>
            </a:r>
            <a:r>
              <a:rPr lang="en-US" sz="28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для</a:t>
            </a:r>
            <a:r>
              <a:rPr lang="en-US" sz="2800" b="1" i="0" u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вихованців,учнів</a:t>
            </a:r>
            <a:endParaRPr dirty="0"/>
          </a:p>
        </p:txBody>
      </p:sp>
      <p:sp>
        <p:nvSpPr>
          <p:cNvPr id="194" name="Google Shape;194;p23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Програма вступного інструктажу розробляється службою охорони праці ЗО або призначеною керівником особою. Програма і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тривалість вступного інструктажу затверджуються керівником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закладу освіти.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Запис про проведення вступного інструктажу робиться в журналі реєстрації вступного інструктажу ), який зберігається в службі охорони праці або в працівника, що відповідає</a:t>
            </a:r>
            <a:b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 проведення вступного інструктажу.</a:t>
            </a:r>
            <a:endParaRPr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352</Words>
  <Application>Microsoft Office PowerPoint</Application>
  <PresentationFormat>Екран (4:3)</PresentationFormat>
  <Paragraphs>53</Paragraphs>
  <Slides>10</Slides>
  <Notes>10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Arial</vt:lpstr>
      <vt:lpstr>Book Antiqua</vt:lpstr>
      <vt:lpstr>Century Gothic</vt:lpstr>
      <vt:lpstr>Noto Sans Symbols</vt:lpstr>
      <vt:lpstr>Times New Roman</vt:lpstr>
      <vt:lpstr>1_Капсулы</vt:lpstr>
      <vt:lpstr>Аптека</vt:lpstr>
      <vt:lpstr>Охорона праці</vt:lpstr>
      <vt:lpstr>Законодавство України про охорону праці</vt:lpstr>
      <vt:lpstr>Складники охорони праці як системи</vt:lpstr>
      <vt:lpstr>Законодавство України про охорону праці</vt:lpstr>
      <vt:lpstr>Нормативно-правові акти з охорони праці</vt:lpstr>
      <vt:lpstr>Організація роботи з охорони праці у навчальному закладі</vt:lpstr>
      <vt:lpstr>Організація роботи охорони праці під час позакласної, позашкільної діяльності</vt:lpstr>
      <vt:lpstr>Порядок проведення інструктажів для вихованців,учнів</vt:lpstr>
      <vt:lpstr>Порядок проведення інструктажів для вихованців,учнів</vt:lpstr>
      <vt:lpstr>ПРИМІРНИЙ ПЕРЕЛІК ДОКУМЕНТІВ З ПИТАНЬ ОХОРОНИ ПРАЦІ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Охорона праці</dc:title>
  <cp:lastModifiedBy>User</cp:lastModifiedBy>
  <cp:revision>3</cp:revision>
  <dcterms:modified xsi:type="dcterms:W3CDTF">2022-01-06T08:05:25Z</dcterms:modified>
</cp:coreProperties>
</file>