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1" r:id="rId1"/>
    <p:sldMasterId id="2147483673" r:id="rId2"/>
  </p:sldMasterIdLst>
  <p:notesMasterIdLst>
    <p:notesMasterId r:id="rId32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18" d="100"/>
          <a:sy n="118" d="100"/>
        </p:scale>
        <p:origin x="-1434" y="1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56840822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10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7" name="Google Shape;157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3" name="Google Shape;163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9" name="Google Shape;169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5" name="Google Shape;175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1" name="Google Shape;181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7" name="Google Shape;187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3" name="Google Shape;193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9" name="Google Shape;199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5" name="Google Shape;205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3" name="Google Shape;213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" name="Google Shape;10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9" name="Google Shape;219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5" name="Google Shape;225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1" name="Google Shape;231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7" name="Google Shape;237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3" name="Google Shape;243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9" name="Google Shape;249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5" name="Google Shape;255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1" name="Google Shape;261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7" name="Google Shape;267;p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3" name="Google Shape;273;p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5" name="Google Shape;115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1" name="Google Shape;121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" name="Google Shape;127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" name="Google Shape;133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9" name="Google Shape;139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5" name="Google Shape;145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1" name="Google Shape;151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 sz="1400">
              <a:solidFill>
                <a:srgbClr val="000000"/>
              </a:solidFill>
            </a:endParaRPr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 sz="1400">
              <a:solidFill>
                <a:srgbClr val="000000"/>
              </a:solidFill>
            </a:endParaRPr>
          </a:p>
        </p:txBody>
      </p:sp>
    </p:spTree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 sz="1400">
              <a:solidFill>
                <a:srgbClr val="000000"/>
              </a:solidFill>
            </a:endParaRPr>
          </a:p>
        </p:txBody>
      </p:sp>
    </p:spTree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 sz="1400">
              <a:solidFill>
                <a:srgbClr val="000000"/>
              </a:solidFill>
            </a:endParaRPr>
          </a:p>
        </p:txBody>
      </p:sp>
    </p:spTree>
  </p:cSld>
  <p:clrMapOvr>
    <a:masterClrMapping/>
  </p:clrMapOvr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 sz="1400">
              <a:solidFill>
                <a:srgbClr val="000000"/>
              </a:solidFill>
            </a:endParaRPr>
          </a:p>
        </p:txBody>
      </p:sp>
    </p:spTree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 sz="1400">
              <a:solidFill>
                <a:srgbClr val="000000"/>
              </a:solidFill>
            </a:endParaRPr>
          </a:p>
        </p:txBody>
      </p:sp>
    </p:spTree>
  </p:cSld>
  <p:clrMapOvr>
    <a:masterClrMapping/>
  </p:clrMapOvr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 sz="1400">
              <a:solidFill>
                <a:srgbClr val="000000"/>
              </a:solidFill>
            </a:endParaRPr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4"/>
          <p:cNvSpPr txBox="1">
            <a:spLocks noGrp="1"/>
          </p:cNvSpPr>
          <p:nvPr>
            <p:ph type="ctrTitle"/>
          </p:nvPr>
        </p:nvSpPr>
        <p:spPr>
          <a:xfrm>
            <a:off x="1763712" y="765175"/>
            <a:ext cx="6923087" cy="32400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Font typeface="Times New Roman"/>
              <a:buNone/>
            </a:pPr>
            <a:r>
              <a:rPr lang="en-US" sz="5400" b="0" i="0" u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Законодавство України з охорони праці</a:t>
            </a:r>
            <a:endParaRPr/>
          </a:p>
        </p:txBody>
      </p:sp>
      <p:sp>
        <p:nvSpPr>
          <p:cNvPr id="106" name="Google Shape;106;p14"/>
          <p:cNvSpPr txBox="1">
            <a:spLocks noGrp="1"/>
          </p:cNvSpPr>
          <p:nvPr>
            <p:ph type="subTitle" idx="1"/>
          </p:nvPr>
        </p:nvSpPr>
        <p:spPr>
          <a:xfrm>
            <a:off x="1331912" y="4292600"/>
            <a:ext cx="6858000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2520"/>
              <a:buFont typeface="Noto Sans Symbols"/>
              <a:buNone/>
            </a:pP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3"/>
          <p:cNvSpPr txBox="1">
            <a:spLocks noGrp="1"/>
          </p:cNvSpPr>
          <p:nvPr>
            <p:ph idx="1"/>
          </p:nvPr>
        </p:nvSpPr>
        <p:spPr>
          <a:xfrm>
            <a:off x="971550" y="1844675"/>
            <a:ext cx="7772400" cy="4530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60"/>
              <a:buNone/>
            </a:pPr>
            <a:endParaRPr sz="24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2160"/>
              <a:buNone/>
            </a:pPr>
            <a:r>
              <a:rPr lang="en-US" sz="2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Працівник зобов ’ язаний: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folHlink"/>
              </a:buClr>
              <a:buSzPts val="2160"/>
              <a:buFont typeface="Noto Sans Symbols"/>
              <a:buChar char="■"/>
            </a:pPr>
            <a:r>
              <a:rPr lang="en-US" sz="2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дбати про особисту безпеку і здоров ’ я, а також про безпеку і здоров ’ я оточуючих людей під час виконання робіт...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folHlink"/>
              </a:buClr>
              <a:buSzPts val="2160"/>
              <a:buFont typeface="Noto Sans Symbols"/>
              <a:buChar char="■"/>
            </a:pPr>
            <a:r>
              <a:rPr lang="en-US" sz="2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Знати і виконувати вимоги нормативно-правових актів з ОП;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folHlink"/>
              </a:buClr>
              <a:buSzPts val="2160"/>
              <a:buFont typeface="Noto Sans Symbols"/>
              <a:buChar char="■"/>
            </a:pPr>
            <a:r>
              <a:rPr lang="en-US" sz="2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Проходити попередні та періодичні м/огляди.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2160"/>
              <a:buNone/>
            </a:pPr>
            <a:r>
              <a:rPr lang="en-US" sz="2400" b="1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Працівник несе безпосередню відповідальність за порушення зазначених вимог</a:t>
            </a:r>
            <a:r>
              <a:rPr lang="en-US" sz="2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/>
          </a:p>
        </p:txBody>
      </p:sp>
      <p:sp>
        <p:nvSpPr>
          <p:cNvPr id="159" name="Google Shape;159;p2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Times New Roman"/>
              <a:buNone/>
            </a:pPr>
            <a:r>
              <a:rPr lang="en-US" sz="2800" b="0" i="1" u="sng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Стаття 14</a:t>
            </a:r>
            <a:r>
              <a:rPr lang="en-US" sz="3200" b="0" i="0" u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</a:t>
            </a:r>
            <a:r>
              <a:rPr lang="en-US" sz="2400" b="0" i="0" u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“Обов ’ язки працівника щодо додержання вимог нормативно-правових актів з ОП</a:t>
            </a:r>
            <a:r>
              <a:rPr lang="en-US" sz="3800" b="0" i="0" u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24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20"/>
              <a:buNone/>
            </a:pPr>
            <a:endParaRPr sz="2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2520"/>
              <a:buNone/>
            </a:pP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2520"/>
              <a:buNone/>
            </a:pP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Роботодавець має право притягнути працівника, який ухиляється від проходження ОМО, до дисциплінарної відповідальності, а також зобов ’ язаний відсторонити його від роботи без збереження заробітної плати.</a:t>
            </a:r>
            <a:endParaRPr/>
          </a:p>
        </p:txBody>
      </p:sp>
      <p:sp>
        <p:nvSpPr>
          <p:cNvPr id="165" name="Google Shape;165;p2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Times New Roman"/>
              <a:buNone/>
            </a:pPr>
            <a:r>
              <a:rPr lang="en-US" sz="2800" b="0" i="1" u="sng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Стаття 17</a:t>
            </a:r>
            <a:r>
              <a:rPr lang="en-US" sz="2800" b="0" i="0" u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“Обов ’ язкові медичні огляди працівників певних категорій”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5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folHlink"/>
              </a:buClr>
              <a:buSzPts val="2520"/>
              <a:buFont typeface="Noto Sans Symbols"/>
              <a:buChar char="■"/>
            </a:pP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Працівники повинні проходити інструктаж, навчання з питань ОП.</a:t>
            </a:r>
            <a:endParaRPr/>
          </a:p>
          <a:p>
            <a:pPr marL="342900" lvl="0" indent="-3429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folHlink"/>
              </a:buClr>
              <a:buSzPts val="2520"/>
              <a:buFont typeface="Noto Sans Symbols"/>
              <a:buChar char="■"/>
            </a:pP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Не допускаються до роботи працівники, які не пройшли навчання, інструктаж і перевірку знань з питань ОП.</a:t>
            </a:r>
            <a:endParaRPr/>
          </a:p>
          <a:p>
            <a:pPr marL="342900" lvl="0" indent="-3429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folHlink"/>
              </a:buClr>
              <a:buSzPts val="2520"/>
              <a:buFont typeface="Noto Sans Symbols"/>
              <a:buChar char="■"/>
            </a:pP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У разі виявлення у працівників незадовільних знань з питань ОП, вони повинні пройти в місячний термін повторне навчання і перевірку знань.</a:t>
            </a:r>
            <a:endParaRPr/>
          </a:p>
        </p:txBody>
      </p:sp>
      <p:sp>
        <p:nvSpPr>
          <p:cNvPr id="171" name="Google Shape;171;p2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Times New Roman"/>
              <a:buNone/>
            </a:pPr>
            <a:r>
              <a:rPr lang="en-US" sz="2800" b="0" i="1" u="sng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Стаття 18</a:t>
            </a:r>
            <a:r>
              <a:rPr lang="en-US" sz="2800" b="0" i="0" u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“Навчання з питань охорони праці”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26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18288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folHlink"/>
              </a:buClr>
              <a:buSzPts val="2520"/>
              <a:buFont typeface="Noto Sans Symbols"/>
              <a:buNone/>
            </a:pPr>
            <a:endParaRPr sz="2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folHlink"/>
              </a:buClr>
              <a:buSzPts val="2520"/>
              <a:buFont typeface="Noto Sans Symbols"/>
              <a:buChar char="■"/>
            </a:pP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У колективному договорі сторони передбачають забезпечення працівникам гарантій у галузі ОП, їх обов ’ язки, комплексні заходи щодо досягнення встановлених нормативів безпеки, гігієни праці, ...запобігання випадкам виробничого травматизму... </a:t>
            </a:r>
            <a:endParaRPr/>
          </a:p>
        </p:txBody>
      </p:sp>
      <p:sp>
        <p:nvSpPr>
          <p:cNvPr id="177" name="Google Shape;177;p2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Times New Roman"/>
              <a:buNone/>
            </a:pPr>
            <a:r>
              <a:rPr lang="en-US" sz="2800" b="0" i="1" u="sng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Стаття 19</a:t>
            </a:r>
            <a:r>
              <a:rPr lang="en-US" sz="2800" b="0" i="0" u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“Регулювання охорони праці у колективному договорі, угоді”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27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18288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folHlink"/>
              </a:buClr>
              <a:buSzPts val="2520"/>
              <a:buFont typeface="Noto Sans Symbols"/>
              <a:buNone/>
            </a:pPr>
            <a:endParaRPr sz="2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folHlink"/>
              </a:buClr>
              <a:buSzPts val="2520"/>
              <a:buFont typeface="Noto Sans Symbols"/>
              <a:buChar char="■"/>
            </a:pPr>
            <a:r>
              <a:rPr lang="en-US" sz="2800" b="1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Роботодавець повинен організувати розслідування та вести облік нещасних випадків,</a:t>
            </a: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профзахворювань і аварій відповідно до Положення, затвердженого Кабінетом Міністрів України.</a:t>
            </a:r>
            <a:endParaRPr/>
          </a:p>
        </p:txBody>
      </p:sp>
      <p:sp>
        <p:nvSpPr>
          <p:cNvPr id="183" name="Google Shape;183;p2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Times New Roman"/>
              <a:buNone/>
            </a:pPr>
            <a:r>
              <a:rPr lang="en-US" sz="2800" b="0" i="1" u="sng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Стаття 22</a:t>
            </a:r>
            <a:r>
              <a:rPr lang="en-US" sz="2800" b="0" i="0" u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“Розслідування та облік нещасних випадків, профзахворювань і аварій”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28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18288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folHlink"/>
              </a:buClr>
              <a:buSzPts val="2520"/>
              <a:buFont typeface="Noto Sans Symbols"/>
              <a:buNone/>
            </a:pPr>
            <a:endParaRPr sz="2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folHlink"/>
              </a:buClr>
              <a:buSzPts val="2520"/>
              <a:buFont typeface="Noto Sans Symbols"/>
              <a:buChar char="■"/>
            </a:pP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Виконавчий орган з нагляду за охороною праці (Держгірпромнагляд...);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folHlink"/>
              </a:buClr>
              <a:buSzPts val="2520"/>
              <a:buFont typeface="Noto Sans Symbols"/>
              <a:buChar char="■"/>
            </a:pP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Державні органи з питань радіаційної безпеки;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folHlink"/>
              </a:buClr>
              <a:buSzPts val="2520"/>
              <a:buFont typeface="Noto Sans Symbols"/>
              <a:buChar char="■"/>
            </a:pP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Державний орган з питань пожежної безпеки;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folHlink"/>
              </a:buClr>
              <a:buSzPts val="2520"/>
              <a:buFont typeface="Noto Sans Symbols"/>
              <a:buChar char="■"/>
            </a:pP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Державний орган з питань гігієни праці</a:t>
            </a:r>
            <a:endParaRPr/>
          </a:p>
          <a:p>
            <a:pPr marL="342900" lvl="0" indent="-18288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folHlink"/>
              </a:buClr>
              <a:buSzPts val="2520"/>
              <a:buFont typeface="Noto Sans Symbols"/>
              <a:buNone/>
            </a:pPr>
            <a:endParaRPr sz="2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182880" algn="l" rtl="0">
              <a:spcBef>
                <a:spcPts val="560"/>
              </a:spcBef>
              <a:spcAft>
                <a:spcPts val="0"/>
              </a:spcAft>
              <a:buSzPts val="2520"/>
              <a:buNone/>
            </a:pPr>
            <a:endParaRPr sz="2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9" name="Google Shape;189;p2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Times New Roman"/>
              <a:buNone/>
            </a:pPr>
            <a:r>
              <a:rPr lang="en-US" sz="3200" b="0" i="1" u="sng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Стаття 38</a:t>
            </a:r>
            <a:r>
              <a:rPr lang="en-US" sz="3200" b="0" i="0" u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“Органи державного контролю за охороною праці”</a:t>
            </a:r>
            <a:br>
              <a:rPr lang="en-US" sz="3200" b="0" i="0" u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29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folHlink"/>
              </a:buClr>
              <a:buSzPts val="2520"/>
              <a:buFont typeface="Noto Sans Symbols"/>
              <a:buChar char="■"/>
            </a:pP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Громадський контроль за додержанням законодавства з ОП здійснюють професійні спілки, їх об’єднання в особі своїх виборних органів і представників.</a:t>
            </a:r>
            <a:endParaRPr/>
          </a:p>
          <a:p>
            <a:pPr marL="342900" lvl="0" indent="-3429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folHlink"/>
              </a:buClr>
              <a:buSzPts val="2520"/>
              <a:buFont typeface="Noto Sans Symbols"/>
              <a:buChar char="■"/>
            </a:pP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ПС мають право на проведення незалежної експертизи умов праці на відповідність їх вимогам нормативно-правовим актам про ОП.</a:t>
            </a:r>
            <a:endParaRPr/>
          </a:p>
          <a:p>
            <a:pPr marL="342900" lvl="0" indent="-3429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folHlink"/>
              </a:buClr>
              <a:buSzPts val="2520"/>
              <a:buFont typeface="Noto Sans Symbols"/>
              <a:buChar char="■"/>
            </a:pP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Беруть участь у розслідуванні причин нещасних випадків на виробництві.</a:t>
            </a:r>
            <a:endParaRPr/>
          </a:p>
        </p:txBody>
      </p:sp>
      <p:sp>
        <p:nvSpPr>
          <p:cNvPr id="195" name="Google Shape;195;p2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Times New Roman"/>
              <a:buNone/>
            </a:pPr>
            <a:r>
              <a:rPr lang="en-US" sz="2800" b="0" i="1" u="sng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Стаття 41</a:t>
            </a:r>
            <a:r>
              <a:rPr lang="en-US" sz="2800" b="0" i="0" u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“Громадський контроль”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30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160"/>
              <a:buNone/>
            </a:pPr>
            <a:r>
              <a:rPr lang="en-US" sz="2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</a:t>
            </a:r>
            <a:r>
              <a:rPr lang="en-US" sz="2800" b="0" i="1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Відповідальність за порушення вимог щодо охорони праці </a:t>
            </a:r>
            <a:br>
              <a:rPr lang="en-US" sz="2800" b="0" i="1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</a:t>
            </a:r>
            <a:endParaRPr/>
          </a:p>
          <a:p>
            <a:pPr marL="342900" lvl="0" indent="-34290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SzPts val="2160"/>
              <a:buNone/>
            </a:pPr>
            <a:r>
              <a:rPr lang="en-US" sz="2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За порушення законів та інших нормативно-правових актів про    охорону праці,    створення перешкод у діяльності посадових осіб </a:t>
            </a:r>
            <a:br>
              <a:rPr lang="en-US" sz="2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органів державного нагляду за охороною праці, а також представників профспілок, їх організацій та об'єднань винні особи притягаються до дисциплінарної, адміністративної, матеріальної, </a:t>
            </a:r>
            <a:br>
              <a:rPr lang="en-US" sz="2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кримінальної відповідальності згідно із законом. </a:t>
            </a:r>
            <a:br>
              <a:rPr lang="en-US" sz="2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endParaRPr/>
          </a:p>
        </p:txBody>
      </p:sp>
      <p:sp>
        <p:nvSpPr>
          <p:cNvPr id="201" name="Google Shape;201;p30"/>
          <p:cNvSpPr txBox="1">
            <a:spLocks noGrp="1"/>
          </p:cNvSpPr>
          <p:nvPr>
            <p:ph type="title"/>
          </p:nvPr>
        </p:nvSpPr>
        <p:spPr>
          <a:xfrm>
            <a:off x="1042987" y="26035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Times New Roman"/>
              <a:buNone/>
            </a:pPr>
            <a:r>
              <a:rPr lang="en-US" sz="4000" b="0" i="1" u="sng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Стаття 44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31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folHlink"/>
              </a:buClr>
              <a:buSzPts val="2520"/>
              <a:buFont typeface="Noto Sans Symbols"/>
              <a:buChar char="■"/>
            </a:pPr>
            <a:r>
              <a:rPr lang="en-US" sz="2800" b="1" i="1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Стаття 20</a:t>
            </a:r>
            <a:endParaRPr/>
          </a:p>
        </p:txBody>
      </p:sp>
      <p:sp>
        <p:nvSpPr>
          <p:cNvPr id="207" name="Google Shape;207;p3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Times New Roman"/>
              <a:buNone/>
            </a:pPr>
            <a:r>
              <a:rPr lang="en-US" sz="3800" b="1" i="0" u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Закон України </a:t>
            </a:r>
            <a:br>
              <a:rPr lang="en-US" sz="3800" b="1" i="0" u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3800" b="1" i="0" u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«Про дорожній рух»</a:t>
            </a:r>
            <a:endParaRPr/>
          </a:p>
        </p:txBody>
      </p:sp>
      <p:sp>
        <p:nvSpPr>
          <p:cNvPr id="209" name="Google Shape;209;p31"/>
          <p:cNvSpPr txBox="1"/>
          <p:nvPr/>
        </p:nvSpPr>
        <p:spPr>
          <a:xfrm>
            <a:off x="827087" y="2203450"/>
            <a:ext cx="7561262" cy="8223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</a:pPr>
            <a:r>
              <a:rPr lang="en-US" sz="2400" b="1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Навчання різних груп населення     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</a:pPr>
            <a:r>
              <a:rPr lang="en-US" sz="2400" b="1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                               Правилам дорожнього руху</a:t>
            </a:r>
            <a:endParaRPr/>
          </a:p>
        </p:txBody>
      </p:sp>
      <p:sp>
        <p:nvSpPr>
          <p:cNvPr id="210" name="Google Shape;210;p31"/>
          <p:cNvSpPr txBox="1"/>
          <p:nvPr/>
        </p:nvSpPr>
        <p:spPr>
          <a:xfrm>
            <a:off x="1187450" y="3141662"/>
            <a:ext cx="6913562" cy="2225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-114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</a:pPr>
            <a:r>
              <a:rPr lang="en-US" sz="18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Навчання громадян Правил  дорожнього  руху здійснюється    згідно    з   типовими   навчальними програмами;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 b="0" i="0" u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-127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•"/>
            </a:pPr>
            <a:r>
              <a:rPr lang="en-US" sz="20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забезпечується вивчення Правил дорожнього руху в  дошкільних,  позашкільних,  загальноосвітніх,   навчальних  закладах</a:t>
            </a:r>
            <a:r>
              <a:rPr lang="en-US" sz="2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2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2000" b="1" i="1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Стаття 5</a:t>
            </a:r>
            <a:r>
              <a:rPr lang="en-US" sz="2000" b="1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 Обов'язки підприємств, установ та організацій щодо забезпечення пожежної безпеки</a:t>
            </a:r>
            <a:endParaRPr/>
          </a:p>
          <a:p>
            <a:pPr marL="342900" lvl="0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</a:pPr>
            <a:r>
              <a:rPr lang="en-US" sz="2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</a:t>
            </a:r>
            <a:endParaRPr/>
          </a:p>
          <a:p>
            <a:pPr marL="342900" lvl="0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</a:pPr>
            <a:r>
              <a:rPr lang="en-US" sz="2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Власники підприємств, установ та організацій або уповноважені ними органи (далі - власники), а також орендарі зобов'язані:</a:t>
            </a:r>
            <a:endParaRPr/>
          </a:p>
          <a:p>
            <a:pPr marL="342900" lvl="0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SzPts val="1800"/>
              <a:buFont typeface="Noto Sans Symbols"/>
              <a:buChar char="■"/>
            </a:pPr>
            <a:r>
              <a:rPr lang="en-US" sz="2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розробляти комплексні заходи щодо забезпечення пожежної безпеки…;</a:t>
            </a:r>
            <a:endParaRPr/>
          </a:p>
          <a:p>
            <a:pPr marL="342900" lvl="0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SzPts val="1800"/>
              <a:buFont typeface="Noto Sans Symbols"/>
              <a:buChar char="■"/>
            </a:pPr>
            <a:r>
              <a:rPr lang="en-US" sz="2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відповідно до нормативних актів з пожежної безпеки розробляти і затверджувати положення, інструкції, інші нормативні акти, що діють у межах організації, здійснювати постійний контроль за їх додержанням;</a:t>
            </a:r>
            <a:endParaRPr/>
          </a:p>
          <a:p>
            <a:pPr marL="342900" lvl="0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SzPts val="1800"/>
              <a:buFont typeface="Noto Sans Symbols"/>
              <a:buChar char="■"/>
            </a:pPr>
            <a:r>
              <a:rPr lang="en-US" sz="2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організовувати навчання працівників правилам пожежної безпеки та пропаганду заходів щодо їх забезпечення;</a:t>
            </a:r>
            <a:endParaRPr/>
          </a:p>
        </p:txBody>
      </p:sp>
      <p:sp>
        <p:nvSpPr>
          <p:cNvPr id="215" name="Google Shape;215;p3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Times New Roman"/>
              <a:buNone/>
            </a:pPr>
            <a:r>
              <a:rPr lang="en-US" sz="4200" b="0" i="0" u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ЗУ “Про пожежну безпеку”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5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609600" lvl="0" indent="-609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folHlink"/>
              </a:buClr>
              <a:buSzPts val="2520"/>
              <a:buAutoNum type="arabicPeriod"/>
            </a:pP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Конституція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України</a:t>
            </a:r>
            <a:endParaRPr dirty="0"/>
          </a:p>
          <a:p>
            <a:pPr marL="609600" lvl="0" indent="-6096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folHlink"/>
              </a:buClr>
              <a:buSzPts val="2520"/>
              <a:buAutoNum type="arabicPeriod"/>
            </a:pP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ЗУ “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Про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освіту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 dirty="0"/>
          </a:p>
          <a:p>
            <a:pPr marL="609600" lvl="0" indent="-6096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folHlink"/>
              </a:buClr>
              <a:buSzPts val="2520"/>
              <a:buAutoNum type="arabicPeriod"/>
            </a:pP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ЗУ “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Про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охорону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праці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 dirty="0"/>
          </a:p>
          <a:p>
            <a:pPr marL="609600" lvl="0" indent="-6096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folHlink"/>
              </a:buClr>
              <a:buSzPts val="2520"/>
              <a:buAutoNum type="arabicPeriod"/>
            </a:pP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ЗУ “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Про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пожежну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безпеку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 dirty="0"/>
          </a:p>
          <a:p>
            <a:pPr marL="609600" lvl="0" indent="-6096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folHlink"/>
              </a:buClr>
              <a:buSzPts val="2520"/>
              <a:buAutoNum type="arabicPeriod"/>
            </a:pP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ЗУ “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Про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дорожній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рух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 dirty="0"/>
          </a:p>
          <a:p>
            <a:pPr marL="609600" lvl="0" indent="-6096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folHlink"/>
              </a:buClr>
              <a:buSzPts val="2520"/>
              <a:buAutoNum type="arabicPeriod"/>
            </a:pP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ЗУ “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Про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колективні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договори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та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угоди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 dirty="0"/>
          </a:p>
          <a:p>
            <a:pPr marL="609600" lvl="0" indent="-6096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folHlink"/>
              </a:buClr>
              <a:buSzPts val="2520"/>
              <a:buAutoNum type="arabicPeriod"/>
            </a:pP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ЗУ “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Про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професійні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спілки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їх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права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та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гарантії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діяльності</a:t>
            </a: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 dirty="0"/>
          </a:p>
        </p:txBody>
      </p:sp>
      <p:sp>
        <p:nvSpPr>
          <p:cNvPr id="111" name="Google Shape;111;p1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4200" dirty="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33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160"/>
              <a:buNone/>
            </a:pPr>
            <a:r>
              <a:rPr lang="en-US" sz="2400" b="1" i="1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Стаття 6</a:t>
            </a:r>
            <a:r>
              <a:rPr lang="en-US" sz="2400" b="1" i="1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r>
              <a:rPr lang="en-US" sz="2400" b="1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Обов'язки громадян щодо забезпечення пожежної безпеки</a:t>
            </a:r>
            <a:endParaRPr/>
          </a:p>
          <a:p>
            <a:pPr marL="342900" lvl="0" indent="-342900" algn="l" rtl="0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SzPts val="2160"/>
              <a:buNone/>
            </a:pPr>
            <a:r>
              <a:rPr lang="en-US" sz="2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Громадяни України, іноземні громадяни та особи без громадянства, які перебувають на території України, зобов'язані:</a:t>
            </a:r>
            <a:endParaRPr/>
          </a:p>
          <a:p>
            <a:pPr marL="342900" lvl="0" indent="-342900" algn="l" rtl="0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folHlink"/>
              </a:buClr>
              <a:buSzPts val="2160"/>
              <a:buFont typeface="Noto Sans Symbols"/>
              <a:buChar char="■"/>
            </a:pPr>
            <a:r>
              <a:rPr lang="en-US" sz="2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виконувати правила пожежної безпеки, забезпечувати будівлі, які їм належать на праві особистої власності, первинними засобами гасіння пожеж і протипожежним інвентарем;</a:t>
            </a:r>
            <a:endParaRPr/>
          </a:p>
          <a:p>
            <a:pPr marL="342900" lvl="0" indent="-342900" algn="l" rtl="0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folHlink"/>
              </a:buClr>
              <a:buSzPts val="2160"/>
              <a:buFont typeface="Noto Sans Symbols"/>
              <a:buChar char="■"/>
            </a:pPr>
            <a:r>
              <a:rPr lang="en-US" sz="2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виховувати у дітей обережність у поводженні з вогнем;</a:t>
            </a:r>
            <a:endParaRPr/>
          </a:p>
          <a:p>
            <a:pPr marL="342900" lvl="0" indent="-342900" algn="l" rtl="0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folHlink"/>
              </a:buClr>
              <a:buSzPts val="2160"/>
              <a:buFont typeface="Noto Sans Symbols"/>
              <a:buChar char="■"/>
            </a:pPr>
            <a:r>
              <a:rPr lang="en-US" sz="2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повідомляти пожежну охорону про виникнення пожежі та вживати заходів до її ліквідації, рятування людей і майна </a:t>
            </a:r>
            <a:endParaRPr/>
          </a:p>
        </p:txBody>
      </p:sp>
      <p:sp>
        <p:nvSpPr>
          <p:cNvPr id="221" name="Google Shape;221;p33"/>
          <p:cNvSpPr txBox="1">
            <a:spLocks noGrp="1"/>
          </p:cNvSpPr>
          <p:nvPr>
            <p:ph type="title"/>
          </p:nvPr>
        </p:nvSpPr>
        <p:spPr>
          <a:xfrm>
            <a:off x="684212" y="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Times New Roman"/>
              <a:buNone/>
            </a:pPr>
            <a:r>
              <a:rPr lang="en-US" sz="3200" b="0" i="0" u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ЗУ “Про пожежну безпеку”</a:t>
            </a: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34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60"/>
              <a:buNone/>
            </a:pPr>
            <a:r>
              <a:rPr lang="en-US" sz="2400" b="1" i="1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Стаття 8</a:t>
            </a:r>
            <a:r>
              <a:rPr lang="en-US" sz="2400" b="1" i="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r>
              <a:rPr lang="en-US" sz="2400" b="1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Вивчення правил пожежної безпеки</a:t>
            </a:r>
            <a:endParaRPr sz="24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folHlink"/>
              </a:buClr>
              <a:buSzPts val="2160"/>
              <a:buFont typeface="Noto Sans Symbols"/>
              <a:buChar char="■"/>
            </a:pPr>
            <a:r>
              <a:rPr lang="en-US" sz="2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У загальноосвітніх і професійних навчально-виховних закладах, вищих навчальних  закладах, навчальних закладах підвищення кваліфікації і перепідготовки кадрів організовується вивчення правил пожежної безпеки на виробництві та в побуті, а також навчання дій на випадок пожежі.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folHlink"/>
              </a:buClr>
              <a:buSzPts val="2160"/>
              <a:buFont typeface="Noto Sans Symbols"/>
              <a:buChar char="■"/>
            </a:pPr>
            <a:r>
              <a:rPr lang="en-US" sz="2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Усі працівники під час прийняття на роботу і щорічно за місцем роботи проходять інструктаж з питань пожежної безпеки відповідно до Типового положення. </a:t>
            </a:r>
            <a:endParaRPr/>
          </a:p>
        </p:txBody>
      </p:sp>
      <p:sp>
        <p:nvSpPr>
          <p:cNvPr id="227" name="Google Shape;227;p34"/>
          <p:cNvSpPr txBox="1">
            <a:spLocks noGrp="1"/>
          </p:cNvSpPr>
          <p:nvPr>
            <p:ph type="title"/>
          </p:nvPr>
        </p:nvSpPr>
        <p:spPr>
          <a:xfrm>
            <a:off x="827087" y="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Times New Roman"/>
              <a:buNone/>
            </a:pPr>
            <a:r>
              <a:rPr lang="en-US" sz="3200" b="0" i="0" u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ЗУ “Про пожежну безпеку”</a:t>
            </a:r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35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60"/>
              <a:buNone/>
            </a:pPr>
            <a:r>
              <a:rPr lang="en-US" sz="2400" b="0" i="1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Стаття 7</a:t>
            </a:r>
            <a:r>
              <a:rPr lang="en-US" sz="2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</a:t>
            </a:r>
            <a:r>
              <a:rPr lang="en-US" sz="2400" b="0" i="1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“Зміст колективного договору”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2160"/>
              <a:buNone/>
            </a:pPr>
            <a:r>
              <a:rPr lang="en-US" sz="2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У КД встановлюються взаємні зобов'язання сторін щодо регулювання виробничих, трудових відносин, зокрема: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2160"/>
              <a:buNone/>
            </a:pPr>
            <a:r>
              <a:rPr lang="en-US" sz="2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- Зміни в організації виробництва і праці;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2160"/>
              <a:buNone/>
            </a:pPr>
            <a:r>
              <a:rPr lang="en-US" sz="2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- Нормування і оплата, встановлення форми і розмірів зарплати, доплат, надбавок, премій..;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2160"/>
              <a:buNone/>
            </a:pPr>
            <a:r>
              <a:rPr lang="en-US" sz="2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- Режиму роботи, тривалості робочого часу і відпочинку;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2160"/>
              <a:buNone/>
            </a:pPr>
            <a:r>
              <a:rPr lang="en-US" sz="2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- Умов і охорони праці...</a:t>
            </a:r>
            <a:endParaRPr/>
          </a:p>
          <a:p>
            <a:pPr marL="342900" lvl="0" indent="-205740" algn="l" rtl="0">
              <a:spcBef>
                <a:spcPts val="480"/>
              </a:spcBef>
              <a:spcAft>
                <a:spcPts val="0"/>
              </a:spcAft>
              <a:buSzPts val="2160"/>
              <a:buNone/>
            </a:pPr>
            <a:endParaRPr sz="24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3" name="Google Shape;233;p3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Times New Roman"/>
              <a:buNone/>
            </a:pPr>
            <a:r>
              <a:rPr lang="en-US" sz="3800" b="0" i="0" u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ЗУ “Про колективні договори та угоди”</a:t>
            </a:r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36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520"/>
              <a:buNone/>
            </a:pPr>
            <a:r>
              <a:rPr lang="en-US" sz="2800" b="0" i="1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Стаття 21</a:t>
            </a:r>
            <a:endParaRPr/>
          </a:p>
          <a:p>
            <a:pPr marL="342900" lvl="0" indent="-3429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folHlink"/>
              </a:buClr>
              <a:buSzPts val="2520"/>
              <a:buFont typeface="Noto Sans Symbols"/>
              <a:buChar char="■"/>
            </a:pP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Профспілки, їх об’єднання захищають право громадян на працю, беруть участь у розробленні та здійсненні державної політики у галузі трудових відносин, оплати праці, охорони праці, соціального захисту.</a:t>
            </a:r>
            <a:endParaRPr/>
          </a:p>
          <a:p>
            <a:pPr marL="342900" lvl="0" indent="-3429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folHlink"/>
              </a:buClr>
              <a:buSzPts val="2520"/>
              <a:buFont typeface="Noto Sans Symbols"/>
              <a:buChar char="■"/>
            </a:pP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ПС здійснюють громадський контроль за додержанням законодавства про працю і про охорону праці, створенням безпечних і нешкідливих умов праці...</a:t>
            </a:r>
            <a:endParaRPr/>
          </a:p>
        </p:txBody>
      </p:sp>
      <p:sp>
        <p:nvSpPr>
          <p:cNvPr id="239" name="Google Shape;239;p3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Times New Roman"/>
              <a:buNone/>
            </a:pPr>
            <a:r>
              <a:rPr lang="en-US" sz="3800" b="0" i="0" u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ЗУ “Про професійні спілки, їх права та гарантії діяльності”</a:t>
            </a:r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37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folHlink"/>
              </a:buClr>
              <a:buSzPts val="2520"/>
              <a:buFont typeface="Noto Sans Symbols"/>
              <a:buChar char="■"/>
            </a:pPr>
            <a:r>
              <a:rPr lang="en-US" sz="2800" b="0" i="1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Стаття 21</a:t>
            </a: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ЗУ “</a:t>
            </a:r>
            <a:r>
              <a:rPr lang="en-US" sz="2800" b="0" i="1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Про захист населення від інфекційних захворювань</a:t>
            </a: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”;</a:t>
            </a:r>
            <a:endParaRPr/>
          </a:p>
          <a:p>
            <a:pPr marL="342900" lvl="0" indent="-18288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folHlink"/>
              </a:buClr>
              <a:buSzPts val="2520"/>
              <a:buFont typeface="Noto Sans Symbols"/>
              <a:buNone/>
            </a:pPr>
            <a:endParaRPr sz="2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folHlink"/>
              </a:buClr>
              <a:buSzPts val="2520"/>
              <a:buFont typeface="Noto Sans Symbols"/>
              <a:buChar char="■"/>
            </a:pP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Постанова КМ України від 23.05.2001 № 559 “Про затвердження переліку професій, виробництва та організацій, працівники яких підлягають обов’язковим профілактичним оглядам”</a:t>
            </a:r>
            <a:endParaRPr/>
          </a:p>
        </p:txBody>
      </p:sp>
      <p:sp>
        <p:nvSpPr>
          <p:cNvPr id="245" name="Google Shape;245;p3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Times New Roman"/>
              <a:buNone/>
            </a:pPr>
            <a:r>
              <a:rPr lang="en-US" sz="4200" b="0" i="0" u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Медичні огляди працівників</a:t>
            </a:r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38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folHlink"/>
              </a:buClr>
              <a:buSzPts val="2160"/>
              <a:buFont typeface="Noto Sans Symbols"/>
              <a:buChar char="■"/>
            </a:pPr>
            <a:r>
              <a:rPr lang="en-US" sz="2400" b="1" i="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З працівниками (під час роботи)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2160"/>
              <a:buNone/>
            </a:pPr>
            <a:r>
              <a:rPr lang="en-US" sz="2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Постанова КМУ від 30.11.2011 № 1232 “Про порядок розслідування та ведення обліку нещасних випадків,  професійних захворювань і аварій на виробництві ”;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folHlink"/>
              </a:buClr>
              <a:buSzPts val="2160"/>
              <a:buFont typeface="Noto Sans Symbols"/>
              <a:buChar char="■"/>
            </a:pPr>
            <a:r>
              <a:rPr lang="en-US" sz="2400" b="1" i="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З учнями (під час НВП)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2160"/>
              <a:buNone/>
            </a:pPr>
            <a:r>
              <a:rPr lang="en-US" sz="2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Наказ МОН України від 07.10.2013 № 1365  “Про внесення змін до  Положення про порядок розслідування нещасних випадків, що сталися під час навчально-виховного процесу в навчальних закладах”</a:t>
            </a:r>
            <a:endParaRPr/>
          </a:p>
        </p:txBody>
      </p:sp>
      <p:sp>
        <p:nvSpPr>
          <p:cNvPr id="251" name="Google Shape;251;p3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Times New Roman"/>
              <a:buNone/>
            </a:pPr>
            <a:r>
              <a:rPr lang="en-US" sz="3800" b="0" i="0" u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Розслідування нещасних випадків</a:t>
            </a:r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39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33400" lvl="0" indent="-5334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520"/>
              <a:buNone/>
            </a:pPr>
            <a:r>
              <a:rPr lang="en-US" sz="2800" b="1" i="1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Організаційні причини</a:t>
            </a:r>
            <a:endParaRPr/>
          </a:p>
          <a:p>
            <a:pPr marL="533400" lvl="0" indent="-5334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folHlink"/>
              </a:buClr>
              <a:buSzPts val="2520"/>
              <a:buFont typeface="Noto Sans Symbols"/>
              <a:buChar char="■"/>
            </a:pP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Порушення технологічного процесу;</a:t>
            </a:r>
            <a:endParaRPr/>
          </a:p>
          <a:p>
            <a:pPr marL="533400" lvl="0" indent="-5334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folHlink"/>
              </a:buClr>
              <a:buSzPts val="2520"/>
              <a:buFont typeface="Noto Sans Symbols"/>
              <a:buChar char="■"/>
            </a:pP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Незадовільний рівень організації робочого місця, умов праці;</a:t>
            </a:r>
            <a:endParaRPr/>
          </a:p>
          <a:p>
            <a:pPr marL="533400" lvl="0" indent="-5334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folHlink"/>
              </a:buClr>
              <a:buSzPts val="2520"/>
              <a:buFont typeface="Noto Sans Symbols"/>
              <a:buChar char="■"/>
            </a:pP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Відсутність контролю з боку адміністрації за виконанням вимог ОП;</a:t>
            </a:r>
            <a:endParaRPr/>
          </a:p>
          <a:p>
            <a:pPr marL="533400" lvl="0" indent="-5334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folHlink"/>
              </a:buClr>
              <a:buSzPts val="2520"/>
              <a:buFont typeface="Noto Sans Symbols"/>
              <a:buChar char="■"/>
            </a:pP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Порушення або недотримання інструкцій з ОП, БЖД;</a:t>
            </a:r>
            <a:endParaRPr/>
          </a:p>
          <a:p>
            <a:pPr marL="533400" lvl="0" indent="-5334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folHlink"/>
              </a:buClr>
              <a:buSzPts val="2520"/>
              <a:buFont typeface="Noto Sans Symbols"/>
              <a:buChar char="■"/>
            </a:pP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Використання небезпечних прийомів (методів) праці.</a:t>
            </a:r>
            <a:endParaRPr/>
          </a:p>
          <a:p>
            <a:pPr marL="342900" lvl="0" indent="-182880" algn="l" rtl="0">
              <a:spcBef>
                <a:spcPts val="560"/>
              </a:spcBef>
              <a:spcAft>
                <a:spcPts val="0"/>
              </a:spcAft>
              <a:buSzPts val="2520"/>
              <a:buNone/>
            </a:pPr>
            <a:endParaRPr sz="2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7" name="Google Shape;257;p3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Times New Roman"/>
              <a:buNone/>
            </a:pPr>
            <a:r>
              <a:rPr lang="en-US" sz="3800" b="0" i="0" u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Основні причини нещасних випадків</a:t>
            </a:r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40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09800" lvl="4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-US" sz="3200" b="1" i="1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Технічні причини</a:t>
            </a:r>
            <a:endParaRPr/>
          </a:p>
          <a:p>
            <a:pPr marL="533400" lvl="0" indent="-533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folHlink"/>
              </a:buClr>
              <a:buSzPts val="2520"/>
              <a:buFont typeface="Noto Sans Symbols"/>
              <a:buAutoNum type="arabicPeriod"/>
            </a:pP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Конструктивні недоліки електричних, механічних, транспортних систем;</a:t>
            </a:r>
            <a:endParaRPr/>
          </a:p>
          <a:p>
            <a:pPr marL="533400" lvl="0" indent="-533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folHlink"/>
              </a:buClr>
              <a:buSzPts val="2520"/>
              <a:buFont typeface="Noto Sans Symbols"/>
              <a:buAutoNum type="arabicPeriod"/>
            </a:pP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Недосконалість виробничого обладнання, процесів;</a:t>
            </a:r>
            <a:endParaRPr/>
          </a:p>
          <a:p>
            <a:pPr marL="533400" lvl="0" indent="-533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folHlink"/>
              </a:buClr>
              <a:buSzPts val="2520"/>
              <a:buFont typeface="Noto Sans Symbols"/>
              <a:buAutoNum type="arabicPeriod"/>
            </a:pP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Відсутність засобів безпеки (загородження, попереджувальні знаки, сигналізація)</a:t>
            </a:r>
            <a:endParaRPr/>
          </a:p>
        </p:txBody>
      </p:sp>
      <p:sp>
        <p:nvSpPr>
          <p:cNvPr id="263" name="Google Shape;263;p4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420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41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33400" lvl="0" indent="-533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20"/>
              <a:buNone/>
            </a:pP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</a:t>
            </a:r>
            <a:r>
              <a:rPr lang="en-US" sz="2800" b="1" i="1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Психофізіологічні причини</a:t>
            </a:r>
            <a:endParaRPr/>
          </a:p>
          <a:p>
            <a:pPr marL="533400" lvl="0" indent="-533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2520"/>
              <a:buNone/>
            </a:pPr>
            <a:endParaRPr sz="2800" b="1" i="1" u="sng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33400" lvl="0" indent="-533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folHlink"/>
              </a:buClr>
              <a:buSzPts val="2520"/>
              <a:buFont typeface="Noto Sans Symbols"/>
              <a:buAutoNum type="arabicPeriod"/>
            </a:pP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Помилкові дії працівника внаслідок втоми;</a:t>
            </a:r>
            <a:endParaRPr/>
          </a:p>
          <a:p>
            <a:pPr marL="533400" lvl="0" indent="-533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folHlink"/>
              </a:buClr>
              <a:buSzPts val="2520"/>
              <a:buFont typeface="Noto Sans Symbols"/>
              <a:buAutoNum type="arabicPeriod"/>
            </a:pP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Хворобливий стан працівника;</a:t>
            </a:r>
            <a:endParaRPr/>
          </a:p>
          <a:p>
            <a:pPr marL="533400" lvl="0" indent="-533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folHlink"/>
              </a:buClr>
              <a:buSzPts val="2520"/>
              <a:buFont typeface="Noto Sans Symbols"/>
              <a:buAutoNum type="arabicPeriod"/>
            </a:pP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Необережність;</a:t>
            </a:r>
            <a:endParaRPr/>
          </a:p>
          <a:p>
            <a:pPr marL="533400" lvl="0" indent="-533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folHlink"/>
              </a:buClr>
              <a:buSzPts val="2520"/>
              <a:buFont typeface="Noto Sans Symbols"/>
              <a:buAutoNum type="arabicPeriod"/>
            </a:pP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Стан алкогольного, наркотичного сп’яніння </a:t>
            </a:r>
            <a:endParaRPr/>
          </a:p>
          <a:p>
            <a:pPr marL="342900" lvl="0" indent="-182880" algn="l" rtl="0">
              <a:spcBef>
                <a:spcPts val="560"/>
              </a:spcBef>
              <a:spcAft>
                <a:spcPts val="0"/>
              </a:spcAft>
              <a:buSzPts val="2520"/>
              <a:buNone/>
            </a:pPr>
            <a:endParaRPr sz="2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9" name="Google Shape;269;p4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420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42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folHlink"/>
              </a:buClr>
              <a:buSzPts val="2520"/>
              <a:buFont typeface="Noto Sans Symbols"/>
              <a:buChar char="■"/>
            </a:pP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На виробництві (з працівниками) – 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2520"/>
              <a:buNone/>
            </a:pP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                                                  </a:t>
            </a:r>
            <a:r>
              <a:rPr lang="en-US" sz="2800" b="1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Н-1, П-5</a:t>
            </a:r>
            <a:endParaRPr/>
          </a:p>
          <a:p>
            <a:pPr marL="342900" lvl="0" indent="-18288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folHlink"/>
              </a:buClr>
              <a:buSzPts val="2520"/>
              <a:buFont typeface="Noto Sans Symbols"/>
              <a:buNone/>
            </a:pPr>
            <a:endParaRPr sz="2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folHlink"/>
              </a:buClr>
              <a:buSzPts val="2520"/>
              <a:buFont typeface="Noto Sans Symbols"/>
              <a:buChar char="■"/>
            </a:pP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Під час НВП (з учнями)               </a:t>
            </a:r>
            <a:r>
              <a:rPr lang="en-US" sz="2800" b="1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Н-Н</a:t>
            </a:r>
            <a:endParaRPr/>
          </a:p>
          <a:p>
            <a:pPr marL="342900" lvl="0" indent="-18288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folHlink"/>
              </a:buClr>
              <a:buSzPts val="2520"/>
              <a:buFont typeface="Noto Sans Symbols"/>
              <a:buNone/>
            </a:pPr>
            <a:endParaRPr sz="2800" b="1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folHlink"/>
              </a:buClr>
              <a:buSzPts val="2520"/>
              <a:buFont typeface="Noto Sans Symbols"/>
              <a:buChar char="■"/>
            </a:pP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 побуті  (з працівниками, учнями)   </a:t>
            </a:r>
            <a:r>
              <a:rPr lang="en-US" sz="2800" b="1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НТ, Н-5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2520"/>
              <a:buNone/>
            </a:pP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</a:t>
            </a:r>
            <a:endParaRPr/>
          </a:p>
        </p:txBody>
      </p:sp>
      <p:sp>
        <p:nvSpPr>
          <p:cNvPr id="275" name="Google Shape;275;p4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Times New Roman"/>
              <a:buNone/>
            </a:pPr>
            <a:r>
              <a:rPr lang="en-US" sz="3800" b="0" i="0" u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Складання актів за результатами розслідування нещасних випадків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6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folHlink"/>
              </a:buClr>
              <a:buSzPts val="2520"/>
              <a:buFont typeface="Noto Sans Symbols"/>
              <a:buChar char="■"/>
            </a:pPr>
            <a:r>
              <a:rPr lang="en-US" sz="2800" b="0" i="1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Стаття 43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2520"/>
              <a:buNone/>
            </a:pP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Кожен має право на належні,безпечні і здорові умови праці, на заробітну плату, не нижчу від визначеної законом.</a:t>
            </a:r>
            <a:endParaRPr/>
          </a:p>
          <a:p>
            <a:pPr marL="342900" lvl="0" indent="-18288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folHlink"/>
              </a:buClr>
              <a:buSzPts val="2520"/>
              <a:buFont typeface="Noto Sans Symbols"/>
              <a:buNone/>
            </a:pPr>
            <a:endParaRPr sz="2800" b="0" i="0" u="sng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folHlink"/>
              </a:buClr>
              <a:buSzPts val="2520"/>
              <a:buFont typeface="Noto Sans Symbols"/>
              <a:buChar char="■"/>
            </a:pPr>
            <a:r>
              <a:rPr lang="en-US" sz="2800" b="0" i="1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Стаття 50</a:t>
            </a:r>
            <a:endParaRPr sz="2800" b="0" i="1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2520"/>
              <a:buNone/>
            </a:pP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Кожен має право на безпечне життя і здоров’я та на відшкодування завданої порушенням цього права шкоди.</a:t>
            </a:r>
            <a:endParaRPr/>
          </a:p>
        </p:txBody>
      </p:sp>
      <p:sp>
        <p:nvSpPr>
          <p:cNvPr id="117" name="Google Shape;117;p1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Times New Roman"/>
              <a:buNone/>
            </a:pPr>
            <a:r>
              <a:rPr lang="en-US" sz="3800" b="0" i="0" u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Конституція України</a:t>
            </a:r>
            <a:br>
              <a:rPr lang="en-US" sz="3800" b="0" i="0" u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7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folHlink"/>
              </a:buClr>
              <a:buSzPts val="2520"/>
              <a:buFont typeface="Noto Sans Symbols"/>
              <a:buChar char="■"/>
            </a:pPr>
            <a:r>
              <a:rPr lang="en-US" sz="2800" b="0" i="1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Стаття 26 </a:t>
            </a:r>
            <a:endParaRPr/>
          </a:p>
          <a:p>
            <a:pPr marL="342900" lvl="0" indent="-3429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SzPts val="2520"/>
              <a:buNone/>
            </a:pP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</a:t>
            </a:r>
            <a:r>
              <a:rPr lang="en-US" sz="2800" b="0" i="1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Забезпечення безпечних і нешкідливих умов навчання, праці та виховання.</a:t>
            </a:r>
            <a:endParaRPr/>
          </a:p>
          <a:p>
            <a:pPr marL="342900" lvl="0" indent="-3429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SzPts val="2520"/>
              <a:buNone/>
            </a:pPr>
            <a:endParaRPr sz="2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3429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SzPts val="2520"/>
              <a:buNone/>
            </a:pP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Забезпечення безпечних і нешкідливих умов навчання, праці та виховання у навчальних закладах покладається на їх </a:t>
            </a:r>
            <a:r>
              <a:rPr lang="en-US" sz="2800" b="1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власника,</a:t>
            </a: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або уповноважений ним орган, </a:t>
            </a:r>
            <a:r>
              <a:rPr lang="en-US" sz="2800" b="1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керівника навчального закладу</a:t>
            </a: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/>
          </a:p>
          <a:p>
            <a:pPr marL="342900" lvl="0" indent="-182880" algn="l" rtl="0">
              <a:spcBef>
                <a:spcPts val="560"/>
              </a:spcBef>
              <a:spcAft>
                <a:spcPts val="0"/>
              </a:spcAft>
              <a:buSzPts val="2520"/>
              <a:buNone/>
            </a:pPr>
            <a:endParaRPr sz="2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" name="Google Shape;123;p1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Times New Roman"/>
              <a:buNone/>
            </a:pPr>
            <a:r>
              <a:rPr lang="en-US" sz="4200" b="0" i="0" u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Закон України “Про освіту”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8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folHlink"/>
              </a:buClr>
              <a:buSzPts val="2160"/>
              <a:buFont typeface="Noto Sans Symbols"/>
              <a:buChar char="■"/>
            </a:pPr>
            <a:r>
              <a:rPr lang="en-US" sz="2400" b="0" i="1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Стаття 5</a:t>
            </a:r>
            <a:r>
              <a:rPr lang="en-US" sz="2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“Права на охорону праці під час укладання трудового договору”</a:t>
            </a:r>
            <a:endParaRPr/>
          </a:p>
          <a:p>
            <a:pPr marL="342900" lvl="0" indent="-20574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folHlink"/>
              </a:buClr>
              <a:buSzPts val="2160"/>
              <a:buFont typeface="Noto Sans Symbols"/>
              <a:buNone/>
            </a:pPr>
            <a:endParaRPr sz="24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34290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folHlink"/>
              </a:buClr>
              <a:buSzPts val="2160"/>
              <a:buChar char="-"/>
            </a:pPr>
            <a:r>
              <a:rPr lang="en-US" sz="2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Під час укладання трудового договору роботодавець повинен проінформувати працівника під розписку про умови праці та про наявність на його робочому місці небезпечних і шкідливих факторів.</a:t>
            </a:r>
            <a:endParaRPr/>
          </a:p>
          <a:p>
            <a:pPr marL="342900" lvl="0" indent="-34290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folHlink"/>
              </a:buClr>
              <a:buSzPts val="2160"/>
              <a:buChar char="-"/>
            </a:pPr>
            <a:r>
              <a:rPr lang="en-US" sz="2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Усі працівники підлягають загальнообов’язковому державному соціальному страхуванню від нещасного випадку на виробництві...</a:t>
            </a:r>
            <a:endParaRPr/>
          </a:p>
        </p:txBody>
      </p:sp>
      <p:sp>
        <p:nvSpPr>
          <p:cNvPr id="129" name="Google Shape;129;p1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Times New Roman"/>
              <a:buNone/>
            </a:pPr>
            <a:r>
              <a:rPr lang="en-US" sz="3800" b="0" i="0" u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Закон України </a:t>
            </a:r>
            <a:br>
              <a:rPr lang="en-US" sz="3800" b="0" i="0" u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3800" b="0" i="0" u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“Про охорону праці”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19"/>
          <p:cNvSpPr txBox="1">
            <a:spLocks noGrp="1"/>
          </p:cNvSpPr>
          <p:nvPr>
            <p:ph idx="1"/>
          </p:nvPr>
        </p:nvSpPr>
        <p:spPr>
          <a:xfrm>
            <a:off x="900112" y="1773237"/>
            <a:ext cx="7786687" cy="43576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20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SzPts val="1800"/>
              <a:buFont typeface="Noto Sans Symbols"/>
              <a:buChar char="■"/>
            </a:pPr>
            <a:r>
              <a:rPr lang="en-US" sz="2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працівники забезпечуються безоплатно харчуванням, молоком або рівноцінними продуктами харчування... додаткову оплачувану відпустку, пільгову пенсію, оплату праці у підвищеному розмірі...</a:t>
            </a:r>
            <a:endParaRPr/>
          </a:p>
          <a:p>
            <a:pPr marL="342900" lvl="0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SzPts val="1800"/>
              <a:buFont typeface="Noto Sans Symbols"/>
              <a:buChar char="■"/>
            </a:pPr>
            <a:r>
              <a:rPr lang="en-US" sz="2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За колективним договором роботодавець може встановлювати за свої кошти додаткові пільги і компенсації, не передбачені законодавством.</a:t>
            </a:r>
            <a:endParaRPr/>
          </a:p>
          <a:p>
            <a:pPr marL="342900" lvl="0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SzPts val="1800"/>
              <a:buFont typeface="Noto Sans Symbols"/>
              <a:buChar char="■"/>
            </a:pPr>
            <a:r>
              <a:rPr lang="en-US" sz="2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Роботодавець повинен не пізніше, ніж за 2 місяці письмово інформувати працівника про зміни виробничих умов та розмірів пільг та компенсацій</a:t>
            </a:r>
            <a:endParaRPr/>
          </a:p>
        </p:txBody>
      </p:sp>
      <p:sp>
        <p:nvSpPr>
          <p:cNvPr id="135" name="Google Shape;135;p19"/>
          <p:cNvSpPr txBox="1">
            <a:spLocks noGrp="1"/>
          </p:cNvSpPr>
          <p:nvPr>
            <p:ph type="title"/>
          </p:nvPr>
        </p:nvSpPr>
        <p:spPr>
          <a:xfrm>
            <a:off x="900112" y="26035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Times New Roman"/>
              <a:buNone/>
            </a:pPr>
            <a:r>
              <a:rPr lang="en-US" sz="2800" b="0" i="1" u="sng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Стаття 7</a:t>
            </a:r>
            <a:r>
              <a:rPr lang="en-US" sz="2800" b="0" i="0" u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Права працівників на  пільги і компенсації за важкі  та шкідливі умови праці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0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folHlink"/>
              </a:buClr>
              <a:buSzPts val="2520"/>
              <a:buFont typeface="Noto Sans Symbols"/>
              <a:buChar char="■"/>
            </a:pP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Відшкодування шкоди у разі ушкодження здоров’я працівників здійснюється Фондом соціального страхування від нещасних випадків відповідно до Закону України “Про загальнообов ’ язкове державне страхування від нещасного випадка на виробництві та професійного захворювання, які спричинили втрату працездатності</a:t>
            </a:r>
            <a:endParaRPr/>
          </a:p>
        </p:txBody>
      </p:sp>
      <p:sp>
        <p:nvSpPr>
          <p:cNvPr id="141" name="Google Shape;141;p20"/>
          <p:cNvSpPr txBox="1">
            <a:spLocks noGrp="1"/>
          </p:cNvSpPr>
          <p:nvPr>
            <p:ph type="title"/>
          </p:nvPr>
        </p:nvSpPr>
        <p:spPr>
          <a:xfrm>
            <a:off x="900112" y="26035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Times New Roman"/>
              <a:buNone/>
            </a:pPr>
            <a:r>
              <a:rPr lang="en-US" sz="2800" b="0" i="1" u="sng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Стаття 9</a:t>
            </a:r>
            <a:r>
              <a:rPr lang="en-US" sz="2800" b="0" i="0" u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Відшкодування шкоди у разі ушкодження здоров’я працівників </a:t>
            </a:r>
            <a:br>
              <a:rPr lang="en-US" sz="2800" b="0" i="0" u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1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folHlink"/>
              </a:buClr>
              <a:buSzPts val="2520"/>
              <a:buFont typeface="Noto Sans Symbols"/>
              <a:buChar char="■"/>
            </a:pP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10 “Охорона праці жінок”</a:t>
            </a:r>
            <a:endParaRPr/>
          </a:p>
          <a:p>
            <a:pPr marL="342900" lvl="0" indent="-18288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folHlink"/>
              </a:buClr>
              <a:buSzPts val="2520"/>
              <a:buFont typeface="Noto Sans Symbols"/>
              <a:buNone/>
            </a:pPr>
            <a:endParaRPr sz="2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folHlink"/>
              </a:buClr>
              <a:buSzPts val="2520"/>
              <a:buFont typeface="Noto Sans Symbols"/>
              <a:buChar char="■"/>
            </a:pP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11 “Охорона праці неповнолітніх”</a:t>
            </a:r>
            <a:endParaRPr/>
          </a:p>
          <a:p>
            <a:pPr marL="342900" lvl="0" indent="-18288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folHlink"/>
              </a:buClr>
              <a:buSzPts val="2520"/>
              <a:buFont typeface="Noto Sans Symbols"/>
              <a:buNone/>
            </a:pPr>
            <a:endParaRPr sz="2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folHlink"/>
              </a:buClr>
              <a:buSzPts val="2520"/>
              <a:buFont typeface="Noto Sans Symbols"/>
              <a:buChar char="■"/>
            </a:pP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12 “Охорона праці інвалідів”</a:t>
            </a:r>
            <a:endParaRPr/>
          </a:p>
        </p:txBody>
      </p:sp>
      <p:sp>
        <p:nvSpPr>
          <p:cNvPr id="147" name="Google Shape;147;p2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Times New Roman"/>
              <a:buNone/>
            </a:pPr>
            <a:r>
              <a:rPr lang="en-US" sz="3800" b="0" i="1" u="sng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Статті 10, 11, 12</a:t>
            </a:r>
            <a:br>
              <a:rPr lang="en-US" sz="3800" b="0" i="1" u="sng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2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20"/>
              <a:buNone/>
            </a:pPr>
            <a:r>
              <a:rPr lang="en-US" sz="2800" b="1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Роботодавець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folHlink"/>
              </a:buClr>
              <a:buSzPts val="2520"/>
              <a:buChar char="-"/>
            </a:pP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створює безпечні умови праці, служби і призначає відповідальних осіб, які відповідають за питання ОП;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folHlink"/>
              </a:buClr>
              <a:buSzPts val="2520"/>
              <a:buChar char="-"/>
            </a:pP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розробляє і затверджує положення, інструкції з ОП;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folHlink"/>
              </a:buClr>
              <a:buSzPts val="2520"/>
              <a:buChar char="-"/>
            </a:pP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Здійснює контроль за дотриманням працівниками вимог ОП;</a:t>
            </a:r>
            <a:endParaRPr/>
          </a:p>
          <a:p>
            <a:pPr marL="342900" lvl="0" indent="-18288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folHlink"/>
              </a:buClr>
              <a:buSzPts val="2520"/>
              <a:buNone/>
            </a:pPr>
            <a:endParaRPr sz="2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182880" algn="l" rtl="0">
              <a:spcBef>
                <a:spcPts val="560"/>
              </a:spcBef>
              <a:spcAft>
                <a:spcPts val="0"/>
              </a:spcAft>
              <a:buSzPts val="2520"/>
              <a:buNone/>
            </a:pPr>
            <a:endParaRPr sz="2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" name="Google Shape;153;p2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Times New Roman"/>
              <a:buNone/>
            </a:pPr>
            <a:r>
              <a:rPr lang="en-US" sz="3800" b="0" i="1" u="sng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Стаття 13</a:t>
            </a:r>
            <a:r>
              <a:rPr lang="en-US" sz="3800" b="0" i="0" u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“Управління охороною праці та обов ’ язки роботодавця</a:t>
            </a:r>
            <a:endParaRPr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1423</Words>
  <Application>Microsoft Office PowerPoint</Application>
  <PresentationFormat>Экран (4:3)</PresentationFormat>
  <Paragraphs>145</Paragraphs>
  <Slides>29</Slides>
  <Notes>29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29</vt:i4>
      </vt:variant>
    </vt:vector>
  </HeadingPairs>
  <TitlesOfParts>
    <vt:vector size="31" baseType="lpstr">
      <vt:lpstr>Волна</vt:lpstr>
      <vt:lpstr>1_Волна</vt:lpstr>
      <vt:lpstr>Законодавство України з охорони праці</vt:lpstr>
      <vt:lpstr>Презентация PowerPoint</vt:lpstr>
      <vt:lpstr>Конституція України </vt:lpstr>
      <vt:lpstr>Закон України “Про освіту”</vt:lpstr>
      <vt:lpstr>Закон України  “Про охорону праці”</vt:lpstr>
      <vt:lpstr>Стаття 7    Права працівників на  пільги і компенсації за важкі  та шкідливі умови праці</vt:lpstr>
      <vt:lpstr>Стаття 9       Відшкодування шкоди у разі ушкодження здоров’я працівників  </vt:lpstr>
      <vt:lpstr>Статті 10, 11, 12 </vt:lpstr>
      <vt:lpstr>Стаття 13 “Управління охороною праці та обов ’ язки роботодавця</vt:lpstr>
      <vt:lpstr>Стаття 14  “Обов ’ язки працівника щодо додержання вимог нормативно-правових актів з ОП </vt:lpstr>
      <vt:lpstr>Стаття 17      “Обов ’ язкові медичні огляди працівників певних категорій”</vt:lpstr>
      <vt:lpstr>Стаття 18 “Навчання з питань охорони праці”</vt:lpstr>
      <vt:lpstr>Стаття 19           “Регулювання охорони праці у колективному договорі, угоді”</vt:lpstr>
      <vt:lpstr>Стаття 22    “Розслідування та облік нещасних випадків, профзахворювань і аварій”</vt:lpstr>
      <vt:lpstr>Стаття 38       “Органи державного контролю за охороною праці” </vt:lpstr>
      <vt:lpstr>Стаття 41 “Громадський контроль”</vt:lpstr>
      <vt:lpstr>Стаття 44</vt:lpstr>
      <vt:lpstr>Закон України  «Про дорожній рух»</vt:lpstr>
      <vt:lpstr>ЗУ “Про пожежну безпеку”</vt:lpstr>
      <vt:lpstr>ЗУ “Про пожежну безпеку”</vt:lpstr>
      <vt:lpstr>ЗУ “Про пожежну безпеку”</vt:lpstr>
      <vt:lpstr>ЗУ “Про колективні договори та угоди”</vt:lpstr>
      <vt:lpstr>ЗУ “Про професійні спілки, їх права та гарантії діяльності”</vt:lpstr>
      <vt:lpstr>Медичні огляди працівників</vt:lpstr>
      <vt:lpstr>Розслідування нещасних випадків</vt:lpstr>
      <vt:lpstr>Основні причини нещасних випадків</vt:lpstr>
      <vt:lpstr>Презентация PowerPoint</vt:lpstr>
      <vt:lpstr>Презентация PowerPoint</vt:lpstr>
      <vt:lpstr>Складання актів за результатами розслідування нещасних випадків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Законодавство України з охорони праці</dc:title>
  <cp:lastModifiedBy>Пользователь Windows</cp:lastModifiedBy>
  <cp:revision>1</cp:revision>
  <dcterms:modified xsi:type="dcterms:W3CDTF">2022-01-04T12:47:56Z</dcterms:modified>
</cp:coreProperties>
</file>