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1937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SzPts val="2800"/>
            </a:pPr>
            <a:r>
              <a:rPr lang="ru-RU" b="1" i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ОХОРОНА   ПРАЦІ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3244334"/>
            <a:ext cx="59766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i="1" dirty="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ЕЛЕКТРОБЕЗПЕКА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01304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8"/>
            <a:ext cx="7272808" cy="5280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28600" algn="just">
              <a:buClr>
                <a:schemeClr val="accent1"/>
              </a:buClr>
              <a:buSzPts val="3400"/>
            </a:pP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основних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організаційно-соціальних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причин</a:t>
            </a:r>
            <a:endParaRPr lang="ru-RU" sz="2800" dirty="0"/>
          </a:p>
          <a:p>
            <a:pPr marL="342900" lvl="0" indent="-228600" algn="just">
              <a:spcBef>
                <a:spcPts val="680"/>
              </a:spcBef>
              <a:buClr>
                <a:schemeClr val="accent1"/>
              </a:buClr>
              <a:buSzPts val="3400"/>
              <a:buFont typeface="Arial"/>
              <a:buChar char="•"/>
            </a:pP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змушене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виконання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не за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спеціальністю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електронебезпечних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робіт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ru-RU" sz="2800" dirty="0"/>
          </a:p>
          <a:p>
            <a:pPr marL="342900" lvl="0" indent="-228600" algn="just">
              <a:spcBef>
                <a:spcPts val="680"/>
              </a:spcBef>
              <a:buClr>
                <a:schemeClr val="accent1"/>
              </a:buClr>
              <a:buSzPts val="3400"/>
              <a:buFont typeface="Arial"/>
              <a:buChar char="•"/>
            </a:pP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негативне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відношення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до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виконуваної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роботи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обумовлене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соціальними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чинниками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ru-RU" sz="2800" dirty="0"/>
          </a:p>
          <a:p>
            <a:pPr marL="342900" lvl="0" indent="-228600" algn="just">
              <a:spcBef>
                <a:spcPts val="680"/>
              </a:spcBef>
              <a:buClr>
                <a:schemeClr val="accent1"/>
              </a:buClr>
              <a:buSzPts val="3400"/>
              <a:buFont typeface="Arial"/>
              <a:buChar char="•"/>
            </a:pP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залучення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працівників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до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понадурочних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робіт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ru-RU" sz="2800" dirty="0"/>
          </a:p>
          <a:p>
            <a:pPr marL="342900" lvl="0" indent="-228600" algn="just">
              <a:spcBef>
                <a:spcPts val="680"/>
              </a:spcBef>
              <a:buClr>
                <a:schemeClr val="accent1"/>
              </a:buClr>
              <a:buSzPts val="3400"/>
              <a:buFont typeface="Arial"/>
              <a:buChar char="•"/>
            </a:pP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порушення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виробничої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дисципліни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ru-RU" sz="2800" dirty="0"/>
          </a:p>
          <a:p>
            <a:pPr marL="342900" lvl="0" indent="-228600" algn="just">
              <a:spcBef>
                <a:spcPts val="680"/>
              </a:spcBef>
              <a:buClr>
                <a:schemeClr val="accent1"/>
              </a:buClr>
              <a:buSzPts val="3400"/>
              <a:buFont typeface="Arial"/>
              <a:buChar char="•"/>
            </a:pP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залучення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до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роботи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осіб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віком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до 18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років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97403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476672"/>
            <a:ext cx="554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ЗАСОБИ ЗАХИСТУ  </a:t>
            </a:r>
            <a:br>
              <a:rPr lang="en-US" sz="24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ЕЛЕКТРОУСТАНОВКАХ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844824"/>
            <a:ext cx="4572000" cy="415088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228600">
              <a:lnSpc>
                <a:spcPct val="80000"/>
              </a:lnSpc>
              <a:buClr>
                <a:schemeClr val="accent1"/>
              </a:buClr>
              <a:buSzPts val="2400"/>
              <a:buFont typeface="Noto Sans Symbols"/>
              <a:buChar char="❑"/>
            </a:pP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захисне</a:t>
            </a:r>
            <a:r>
              <a:rPr lang="ru-RU" sz="24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заземлення</a:t>
            </a:r>
            <a:endParaRPr lang="ru-RU" sz="2400" dirty="0"/>
          </a:p>
          <a:p>
            <a:pPr marL="342900" lvl="0" indent="-228600">
              <a:lnSpc>
                <a:spcPct val="80000"/>
              </a:lnSpc>
              <a:spcBef>
                <a:spcPts val="480"/>
              </a:spcBef>
              <a:buClr>
                <a:schemeClr val="accent1"/>
              </a:buClr>
              <a:buSzPts val="2400"/>
              <a:buFont typeface="Noto Sans Symbols"/>
              <a:buChar char="❑"/>
            </a:pP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занулення</a:t>
            </a:r>
            <a:endParaRPr lang="ru-RU" sz="2400" dirty="0"/>
          </a:p>
          <a:p>
            <a:pPr marL="342900" lvl="0" indent="-228600">
              <a:lnSpc>
                <a:spcPct val="80000"/>
              </a:lnSpc>
              <a:spcBef>
                <a:spcPts val="480"/>
              </a:spcBef>
              <a:buClr>
                <a:schemeClr val="accent1"/>
              </a:buClr>
              <a:buSzPts val="2400"/>
              <a:buFont typeface="Noto Sans Symbols"/>
              <a:buChar char="❑"/>
            </a:pP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вирівнювання</a:t>
            </a:r>
            <a:r>
              <a:rPr lang="ru-RU" sz="24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потенціалів</a:t>
            </a:r>
            <a:endParaRPr lang="ru-RU" sz="2400" dirty="0"/>
          </a:p>
          <a:p>
            <a:pPr marL="342900" lvl="0" indent="-228600">
              <a:lnSpc>
                <a:spcPct val="80000"/>
              </a:lnSpc>
              <a:spcBef>
                <a:spcPts val="480"/>
              </a:spcBef>
              <a:buClr>
                <a:schemeClr val="accent1"/>
              </a:buClr>
              <a:buSzPts val="2400"/>
              <a:buFont typeface="Noto Sans Symbols"/>
              <a:buChar char="❑"/>
            </a:pPr>
            <a:r>
              <a:rPr lang="ru-RU" sz="24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мала </a:t>
            </a: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напруга</a:t>
            </a:r>
            <a:endParaRPr lang="ru-RU" sz="2400" dirty="0"/>
          </a:p>
          <a:p>
            <a:pPr marL="342900" lvl="0" indent="-228600">
              <a:lnSpc>
                <a:spcPct val="80000"/>
              </a:lnSpc>
              <a:spcBef>
                <a:spcPts val="480"/>
              </a:spcBef>
              <a:buClr>
                <a:schemeClr val="accent1"/>
              </a:buClr>
              <a:buSzPts val="2400"/>
              <a:buFont typeface="Noto Sans Symbols"/>
              <a:buChar char="❑"/>
            </a:pP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захисне</a:t>
            </a:r>
            <a:r>
              <a:rPr lang="ru-RU" sz="24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відімкнення</a:t>
            </a:r>
            <a:endParaRPr lang="ru-RU" sz="2400" dirty="0"/>
          </a:p>
          <a:p>
            <a:pPr marL="342900" lvl="0" indent="-228600">
              <a:lnSpc>
                <a:spcPct val="80000"/>
              </a:lnSpc>
              <a:spcBef>
                <a:spcPts val="480"/>
              </a:spcBef>
              <a:buClr>
                <a:schemeClr val="accent1"/>
              </a:buClr>
              <a:buSzPts val="2400"/>
              <a:buFont typeface="Noto Sans Symbols"/>
              <a:buChar char="❑"/>
            </a:pP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ізоляція</a:t>
            </a:r>
            <a:r>
              <a:rPr lang="ru-RU" sz="24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струмопроводів</a:t>
            </a:r>
            <a:endParaRPr lang="ru-RU" sz="2400" dirty="0"/>
          </a:p>
          <a:p>
            <a:pPr marL="342900" lvl="0" indent="-228600">
              <a:lnSpc>
                <a:spcPct val="80000"/>
              </a:lnSpc>
              <a:spcBef>
                <a:spcPts val="480"/>
              </a:spcBef>
              <a:buClr>
                <a:schemeClr val="accent1"/>
              </a:buClr>
              <a:buSzPts val="2400"/>
              <a:buFont typeface="Noto Sans Symbols"/>
              <a:buChar char="❑"/>
            </a:pP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огороджувальні</a:t>
            </a:r>
            <a:r>
              <a:rPr lang="ru-RU" sz="24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пристрої</a:t>
            </a:r>
            <a:endParaRPr lang="ru-RU" sz="2400" dirty="0"/>
          </a:p>
          <a:p>
            <a:pPr marL="342900" lvl="0" indent="-228600">
              <a:lnSpc>
                <a:spcPct val="80000"/>
              </a:lnSpc>
              <a:spcBef>
                <a:spcPts val="480"/>
              </a:spcBef>
              <a:buClr>
                <a:schemeClr val="accent1"/>
              </a:buClr>
              <a:buSzPts val="2400"/>
              <a:buFont typeface="Noto Sans Symbols"/>
              <a:buChar char="❑"/>
            </a:pP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попереджувальна</a:t>
            </a:r>
            <a:r>
              <a:rPr lang="ru-RU" sz="24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сигналізація</a:t>
            </a:r>
            <a:r>
              <a:rPr lang="ru-RU" sz="24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блокування</a:t>
            </a:r>
            <a:r>
              <a:rPr lang="ru-RU" sz="24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знаки </a:t>
            </a: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безпеки</a:t>
            </a:r>
            <a:endParaRPr lang="ru-RU" sz="2400" dirty="0"/>
          </a:p>
          <a:p>
            <a:pPr marL="342900" lvl="0" indent="-228600">
              <a:lnSpc>
                <a:spcPct val="80000"/>
              </a:lnSpc>
              <a:spcBef>
                <a:spcPts val="480"/>
              </a:spcBef>
              <a:buClr>
                <a:schemeClr val="accent1"/>
              </a:buClr>
              <a:buSzPts val="2400"/>
              <a:buFont typeface="Noto Sans Symbols"/>
              <a:buChar char="❑"/>
            </a:pP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засоби</a:t>
            </a:r>
            <a:r>
              <a:rPr lang="ru-RU" sz="24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захисту</a:t>
            </a:r>
            <a:r>
              <a:rPr lang="ru-RU" sz="24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та </a:t>
            </a: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запобіжні</a:t>
            </a:r>
            <a:r>
              <a:rPr lang="ru-RU" sz="24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пристрої</a:t>
            </a:r>
            <a:endParaRPr lang="ru-RU" sz="2400" dirty="0"/>
          </a:p>
        </p:txBody>
      </p:sp>
      <p:pic>
        <p:nvPicPr>
          <p:cNvPr id="4" name="Google Shape;696;p7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940425" y="2781300"/>
            <a:ext cx="2143125" cy="213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9785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47667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ПРАВИЛА  БЕЗПЕЧНОЇ   ЕКСПЛУАТАЦІЇ  ЕЛКТРОУСТАНОВОК   СПОЖИВИЧІВ</a:t>
            </a:r>
            <a:endParaRPr lang="ru-RU" dirty="0"/>
          </a:p>
        </p:txBody>
      </p:sp>
      <p:pic>
        <p:nvPicPr>
          <p:cNvPr id="3" name="Google Shape;1103;p132"/>
          <p:cNvPicPr preferRelativeResize="0"/>
          <p:nvPr/>
        </p:nvPicPr>
        <p:blipFill rotWithShape="1">
          <a:blip r:embed="rId2">
            <a:alphaModFix/>
          </a:blip>
          <a:srcRect l="3691" t="4920" r="3690" b="9840"/>
          <a:stretch/>
        </p:blipFill>
        <p:spPr>
          <a:xfrm>
            <a:off x="3163932" y="2766797"/>
            <a:ext cx="2017910" cy="17140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07504" y="1407748"/>
            <a:ext cx="2592288" cy="17184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55000"/>
              </a:lnSpc>
              <a:spcBef>
                <a:spcPts val="900"/>
              </a:spcBef>
              <a:buClr>
                <a:srgbClr val="0000FF"/>
              </a:buClr>
              <a:buSzPts val="1800"/>
            </a:pP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Обов’язки</a:t>
            </a:r>
            <a:endParaRPr lang="ru-RU" dirty="0"/>
          </a:p>
          <a:p>
            <a:pPr lvl="0" indent="-88900">
              <a:lnSpc>
                <a:spcPct val="55000"/>
              </a:lnSpc>
              <a:spcBef>
                <a:spcPts val="700"/>
              </a:spcBef>
              <a:buClr>
                <a:srgbClr val="0000FF"/>
              </a:buClr>
              <a:buSzPts val="1400"/>
              <a:buFont typeface="Times New Roman"/>
              <a:buChar char="-"/>
            </a:pP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керівника</a:t>
            </a:r>
            <a:endParaRPr lang="ru-RU" dirty="0"/>
          </a:p>
          <a:p>
            <a:pPr lvl="0" indent="-88900">
              <a:lnSpc>
                <a:spcPct val="55000"/>
              </a:lnSpc>
              <a:spcBef>
                <a:spcPts val="700"/>
              </a:spcBef>
              <a:buClr>
                <a:srgbClr val="0000FF"/>
              </a:buClr>
              <a:buSzPts val="1400"/>
              <a:buFont typeface="Times New Roman"/>
              <a:buChar char="-"/>
            </a:pP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відповідального</a:t>
            </a:r>
            <a:endParaRPr lang="ru-RU" dirty="0"/>
          </a:p>
          <a:p>
            <a:pPr lvl="0" indent="-88900">
              <a:lnSpc>
                <a:spcPct val="55000"/>
              </a:lnSpc>
              <a:spcBef>
                <a:spcPts val="700"/>
              </a:spcBef>
              <a:buClr>
                <a:srgbClr val="0000FF"/>
              </a:buClr>
              <a:buSzPts val="1400"/>
              <a:buFont typeface="Times New Roman"/>
              <a:buChar char="-"/>
            </a:pP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служби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ОП</a:t>
            </a:r>
            <a:endParaRPr lang="ru-RU" dirty="0"/>
          </a:p>
          <a:p>
            <a:pPr lvl="0" indent="-88900">
              <a:lnSpc>
                <a:spcPct val="55000"/>
              </a:lnSpc>
              <a:spcBef>
                <a:spcPts val="700"/>
              </a:spcBef>
              <a:buClr>
                <a:srgbClr val="0000FF"/>
              </a:buClr>
              <a:buSzPts val="1400"/>
              <a:buFont typeface="Times New Roman"/>
              <a:buChar char="-"/>
            </a:pP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персоналу</a:t>
            </a:r>
            <a:endParaRPr lang="ru-RU" dirty="0"/>
          </a:p>
          <a:p>
            <a:pPr lvl="0">
              <a:lnSpc>
                <a:spcPct val="55000"/>
              </a:lnSpc>
              <a:spcBef>
                <a:spcPts val="400"/>
              </a:spcBef>
              <a:buClr>
                <a:schemeClr val="dk1"/>
              </a:buClr>
              <a:buSzPts val="800"/>
            </a:pPr>
            <a:endParaRPr lang="ru-RU" sz="1000" dirty="0"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lnSpc>
                <a:spcPct val="55000"/>
              </a:lnSpc>
              <a:spcBef>
                <a:spcPts val="900"/>
              </a:spcBef>
              <a:buClr>
                <a:srgbClr val="0000FF"/>
              </a:buClr>
              <a:buSzPts val="1800"/>
            </a:pP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Відповідальність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933056"/>
            <a:ext cx="2862064" cy="2459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55000"/>
              </a:lnSpc>
              <a:spcBef>
                <a:spcPts val="900"/>
              </a:spcBef>
              <a:buClr>
                <a:srgbClr val="0000FF"/>
              </a:buClr>
              <a:buSzPts val="1800"/>
            </a:pPr>
            <a:r>
              <a:rPr lang="ru-RU" sz="28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Категорії</a:t>
            </a:r>
            <a:r>
              <a:rPr lang="ru-RU" sz="28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робіт</a:t>
            </a:r>
            <a:endParaRPr lang="ru-RU" dirty="0"/>
          </a:p>
          <a:p>
            <a:pPr lvl="0">
              <a:lnSpc>
                <a:spcPct val="55000"/>
              </a:lnSpc>
              <a:spcBef>
                <a:spcPts val="200"/>
              </a:spcBef>
              <a:buClr>
                <a:schemeClr val="dk1"/>
              </a:buClr>
              <a:buSzPts val="400"/>
            </a:pPr>
            <a:endParaRPr lang="ru-RU" sz="700" b="1" dirty="0"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indent="-76200">
              <a:lnSpc>
                <a:spcPct val="55000"/>
              </a:lnSpc>
              <a:spcBef>
                <a:spcPts val="600"/>
              </a:spcBef>
              <a:buClr>
                <a:srgbClr val="0000FF"/>
              </a:buClr>
              <a:buSzPts val="1200"/>
              <a:buFont typeface="Times New Roman"/>
              <a:buChar char="-"/>
            </a:pP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зі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зняттям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напруги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lang="ru-RU" dirty="0"/>
          </a:p>
          <a:p>
            <a:pPr lvl="0" indent="-76200">
              <a:spcBef>
                <a:spcPts val="600"/>
              </a:spcBef>
              <a:buClr>
                <a:srgbClr val="0000FF"/>
              </a:buClr>
              <a:buSzPts val="1200"/>
              <a:buFont typeface="Times New Roman"/>
              <a:buChar char="-"/>
            </a:pP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без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зняття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напруги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га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струмоведучих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частинах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та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поблизу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них</a:t>
            </a:r>
            <a:endParaRPr lang="ru-RU" dirty="0"/>
          </a:p>
          <a:p>
            <a:pPr lvl="0" indent="-76200">
              <a:spcBef>
                <a:spcPts val="600"/>
              </a:spcBef>
              <a:buClr>
                <a:srgbClr val="0000FF"/>
              </a:buClr>
              <a:buSzPts val="1200"/>
              <a:buFont typeface="Times New Roman"/>
              <a:buChar char="-"/>
            </a:pP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без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зняття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напруги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віддалік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струмоведучих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частин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1533096"/>
            <a:ext cx="3275856" cy="1263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55000"/>
              </a:lnSpc>
              <a:spcBef>
                <a:spcPts val="900"/>
              </a:spcBef>
              <a:buClr>
                <a:srgbClr val="0000FF"/>
              </a:buClr>
              <a:buSzPts val="1800"/>
            </a:pPr>
            <a:r>
              <a:rPr lang="ru-RU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Вимоги</a:t>
            </a:r>
            <a:r>
              <a:rPr lang="ru-RU" sz="24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до персоналу</a:t>
            </a:r>
            <a:endParaRPr lang="ru-RU" dirty="0"/>
          </a:p>
          <a:p>
            <a:pPr lvl="0">
              <a:lnSpc>
                <a:spcPct val="55000"/>
              </a:lnSpc>
              <a:spcBef>
                <a:spcPts val="700"/>
              </a:spcBef>
              <a:buClr>
                <a:srgbClr val="0000FF"/>
              </a:buClr>
              <a:buSzPts val="1400"/>
            </a:pP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вік</a:t>
            </a:r>
            <a:endParaRPr lang="ru-RU" dirty="0"/>
          </a:p>
          <a:p>
            <a:pPr lvl="0" indent="-88900">
              <a:lnSpc>
                <a:spcPct val="55000"/>
              </a:lnSpc>
              <a:spcBef>
                <a:spcPts val="700"/>
              </a:spcBef>
              <a:buClr>
                <a:srgbClr val="0000FF"/>
              </a:buClr>
              <a:buSzPts val="1400"/>
              <a:buFont typeface="Times New Roman"/>
              <a:buChar char="-"/>
            </a:pP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здоров’я</a:t>
            </a:r>
            <a:endParaRPr lang="ru-RU" dirty="0"/>
          </a:p>
          <a:p>
            <a:pPr lvl="0" indent="-88900">
              <a:lnSpc>
                <a:spcPct val="55000"/>
              </a:lnSpc>
              <a:spcBef>
                <a:spcPts val="700"/>
              </a:spcBef>
              <a:buClr>
                <a:srgbClr val="0000FF"/>
              </a:buClr>
              <a:buSzPts val="1400"/>
              <a:buFont typeface="Times New Roman"/>
              <a:buChar char="-"/>
            </a:pP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навчання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атестація</a:t>
            </a:r>
            <a:endParaRPr lang="ru-RU" dirty="0"/>
          </a:p>
          <a:p>
            <a:pPr lvl="0" indent="-88900">
              <a:lnSpc>
                <a:spcPct val="55000"/>
              </a:lnSpc>
              <a:spcBef>
                <a:spcPts val="700"/>
              </a:spcBef>
              <a:buClr>
                <a:srgbClr val="0000FF"/>
              </a:buClr>
              <a:buSzPts val="1400"/>
              <a:buFont typeface="Times New Roman"/>
              <a:buChar char="-"/>
            </a:pP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група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допуску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4714386"/>
            <a:ext cx="2880320" cy="1098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55000"/>
              </a:lnSpc>
              <a:spcBef>
                <a:spcPts val="900"/>
              </a:spcBef>
              <a:buClr>
                <a:srgbClr val="0000FF"/>
              </a:buClr>
              <a:buSzPts val="1800"/>
            </a:pPr>
            <a:r>
              <a:rPr lang="ru-RU" sz="2400" b="1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Заходи</a:t>
            </a:r>
            <a:endParaRPr lang="ru-RU" dirty="0"/>
          </a:p>
          <a:p>
            <a:pPr lvl="0">
              <a:lnSpc>
                <a:spcPct val="55000"/>
              </a:lnSpc>
              <a:spcBef>
                <a:spcPts val="900"/>
              </a:spcBef>
              <a:buClr>
                <a:schemeClr val="dk1"/>
              </a:buClr>
              <a:buSzPts val="1800"/>
            </a:pPr>
            <a:endParaRPr lang="ru-RU" sz="2400" b="1" dirty="0"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indent="-88900">
              <a:lnSpc>
                <a:spcPct val="55000"/>
              </a:lnSpc>
              <a:spcBef>
                <a:spcPts val="700"/>
              </a:spcBef>
              <a:buClr>
                <a:srgbClr val="0000FF"/>
              </a:buClr>
              <a:buSzPts val="1400"/>
              <a:buFont typeface="Times New Roman"/>
              <a:buChar char="-"/>
            </a:pP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організаційні</a:t>
            </a:r>
            <a:endParaRPr lang="ru-RU" dirty="0"/>
          </a:p>
          <a:p>
            <a:pPr lvl="0" indent="-88900">
              <a:lnSpc>
                <a:spcPct val="55000"/>
              </a:lnSpc>
              <a:spcBef>
                <a:spcPts val="700"/>
              </a:spcBef>
              <a:buClr>
                <a:srgbClr val="0000FF"/>
              </a:buClr>
              <a:buSzPts val="1400"/>
              <a:buFont typeface="Times New Roman"/>
              <a:buChar char="-"/>
            </a:pP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технічні</a:t>
            </a:r>
            <a:r>
              <a:rPr lang="ru-RU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0247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92696"/>
            <a:ext cx="6480720" cy="5268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28600">
              <a:buClr>
                <a:schemeClr val="accent1"/>
              </a:buClr>
              <a:buSzPts val="3600"/>
            </a:pPr>
            <a:r>
              <a:rPr lang="ru-RU" sz="3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Чинниками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виробничого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середовища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sz="3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які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впливають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на </a:t>
            </a:r>
            <a:r>
              <a:rPr lang="ru-RU" sz="3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небезпеку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ураження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людини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електричним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струмом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є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lang="ru-RU" sz="3200" dirty="0"/>
          </a:p>
          <a:p>
            <a:pPr marL="342900" lvl="0" indent="-228600">
              <a:lnSpc>
                <a:spcPct val="80000"/>
              </a:lnSpc>
              <a:spcBef>
                <a:spcPts val="720"/>
              </a:spcBef>
              <a:buClr>
                <a:schemeClr val="accent1"/>
              </a:buClr>
              <a:buSzPts val="3600"/>
              <a:buFont typeface="Noto Sans Symbols"/>
              <a:buChar char="❑"/>
            </a:pP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температура </a:t>
            </a:r>
            <a:r>
              <a:rPr lang="ru-RU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повітря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ru-RU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приміщенні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ru-RU" sz="3200" dirty="0"/>
          </a:p>
          <a:p>
            <a:pPr marL="342900" lvl="0" indent="-228600">
              <a:lnSpc>
                <a:spcPct val="80000"/>
              </a:lnSpc>
              <a:spcBef>
                <a:spcPts val="720"/>
              </a:spcBef>
              <a:buClr>
                <a:schemeClr val="accent1"/>
              </a:buClr>
              <a:buSzPts val="3600"/>
              <a:buFont typeface="Noto Sans Symbols"/>
              <a:buChar char="❑"/>
            </a:pP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вологість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повітря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ru-RU" sz="3200" dirty="0"/>
          </a:p>
          <a:p>
            <a:pPr marL="342900" lvl="0" indent="-228600">
              <a:lnSpc>
                <a:spcPct val="80000"/>
              </a:lnSpc>
              <a:spcBef>
                <a:spcPts val="720"/>
              </a:spcBef>
              <a:buClr>
                <a:schemeClr val="accent1"/>
              </a:buClr>
              <a:buSzPts val="3600"/>
              <a:buFont typeface="Noto Sans Symbols"/>
              <a:buChar char="❑"/>
            </a:pP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запиленість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повітря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ru-RU" sz="3200" dirty="0"/>
          </a:p>
          <a:p>
            <a:pPr marL="342900" lvl="0" indent="-228600">
              <a:lnSpc>
                <a:spcPct val="80000"/>
              </a:lnSpc>
              <a:spcBef>
                <a:spcPts val="720"/>
              </a:spcBef>
              <a:buClr>
                <a:schemeClr val="accent1"/>
              </a:buClr>
              <a:buSzPts val="3600"/>
              <a:buFont typeface="Noto Sans Symbols"/>
              <a:buChar char="❑"/>
            </a:pP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наявність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ru-RU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повітрі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хімічно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активних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ru-RU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домішок</a:t>
            </a:r>
            <a:endParaRPr lang="ru-RU" sz="3200" dirty="0"/>
          </a:p>
          <a:p>
            <a:pPr marL="342900" lvl="0" indent="-228600">
              <a:lnSpc>
                <a:spcPct val="80000"/>
              </a:lnSpc>
              <a:spcBef>
                <a:spcPts val="720"/>
              </a:spcBef>
              <a:buClr>
                <a:schemeClr val="accent1"/>
              </a:buClr>
              <a:buSzPts val="3600"/>
              <a:buFont typeface="Noto Sans Symbols"/>
              <a:buChar char="❑"/>
            </a:pPr>
            <a:r>
              <a:rPr lang="ru-RU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Розміщення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обладнання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тощо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64364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04664"/>
            <a:ext cx="67043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i="1" dirty="0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ВИЗВОЛЕННЯ   ВІД   ДІЇ  НАПРУГИ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84784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228600">
              <a:buClr>
                <a:schemeClr val="accent1"/>
              </a:buClr>
              <a:buSzPts val="2000"/>
              <a:buFont typeface="Noto Sans Symbols"/>
              <a:buChar char="✔"/>
            </a:pPr>
            <a:r>
              <a:rPr lang="ru-RU" sz="24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ВІДКЛЮЧЕННЯ  ВІД  ДЖЕРЕЛА  ЖИВЛЕННЯ</a:t>
            </a:r>
            <a:endParaRPr lang="ru-RU" sz="2400" dirty="0"/>
          </a:p>
          <a:p>
            <a:pPr marL="342900" lvl="0" indent="-101600">
              <a:spcBef>
                <a:spcPts val="400"/>
              </a:spcBef>
              <a:buClr>
                <a:schemeClr val="accent1"/>
              </a:buClr>
              <a:buSzPts val="2000"/>
            </a:pPr>
            <a:endParaRPr lang="ru-RU" sz="2400" b="1" i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28600">
              <a:spcBef>
                <a:spcPts val="400"/>
              </a:spcBef>
              <a:buClr>
                <a:schemeClr val="accent1"/>
              </a:buClr>
              <a:buSzPts val="2000"/>
              <a:buFont typeface="Noto Sans Symbols"/>
              <a:buChar char="✔"/>
            </a:pPr>
            <a:r>
              <a:rPr lang="ru-RU" sz="24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ПЕРЕРІЗАННЯ ПРОВОДУ</a:t>
            </a:r>
            <a:endParaRPr lang="ru-RU" sz="2400" dirty="0"/>
          </a:p>
          <a:p>
            <a:pPr marL="342900" lvl="0" indent="-101600">
              <a:spcBef>
                <a:spcPts val="400"/>
              </a:spcBef>
              <a:buClr>
                <a:schemeClr val="accent1"/>
              </a:buClr>
              <a:buSzPts val="2000"/>
            </a:pPr>
            <a:endParaRPr lang="ru-RU" sz="2400" b="1" i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28600">
              <a:spcBef>
                <a:spcPts val="400"/>
              </a:spcBef>
              <a:buClr>
                <a:schemeClr val="accent1"/>
              </a:buClr>
              <a:buSzPts val="2000"/>
              <a:buFont typeface="Noto Sans Symbols"/>
              <a:buChar char="✔"/>
            </a:pPr>
            <a:r>
              <a:rPr lang="ru-RU" sz="24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ШТУЧНЕ КОРОТКЕ ЗАМИКАННЯ</a:t>
            </a:r>
            <a:endParaRPr lang="ru-RU" sz="2400" dirty="0"/>
          </a:p>
          <a:p>
            <a:pPr marL="342900" lvl="0" indent="-101600">
              <a:spcBef>
                <a:spcPts val="400"/>
              </a:spcBef>
              <a:buClr>
                <a:schemeClr val="accent1"/>
              </a:buClr>
              <a:buSzPts val="2000"/>
            </a:pPr>
            <a:endParaRPr lang="ru-RU" sz="2400" b="1" i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28600">
              <a:spcBef>
                <a:spcPts val="400"/>
              </a:spcBef>
              <a:buClr>
                <a:schemeClr val="accent1"/>
              </a:buClr>
              <a:buSzPts val="2000"/>
              <a:buFont typeface="Noto Sans Symbols"/>
              <a:buChar char="✔"/>
            </a:pPr>
            <a:r>
              <a:rPr lang="ru-RU" sz="24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ВІДТЯГНЕННЯ ВІД ДЖЕРЕЛА ДІЇ НАПРУГИ</a:t>
            </a:r>
            <a:endParaRPr lang="ru-RU" sz="2400" dirty="0"/>
          </a:p>
        </p:txBody>
      </p:sp>
      <p:pic>
        <p:nvPicPr>
          <p:cNvPr id="4" name="Google Shape;1234;p154" descr="ПП0014"/>
          <p:cNvPicPr preferRelativeResize="0"/>
          <p:nvPr/>
        </p:nvPicPr>
        <p:blipFill rotWithShape="1">
          <a:blip r:embed="rId2">
            <a:alphaModFix/>
          </a:blip>
          <a:srcRect r="3298"/>
          <a:stretch/>
        </p:blipFill>
        <p:spPr>
          <a:xfrm>
            <a:off x="5436096" y="2564904"/>
            <a:ext cx="2665412" cy="22240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6043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2371" y="452014"/>
            <a:ext cx="62618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ДОПОМОГА  ПОСТРАЖДАЛОМУ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260088"/>
            <a:ext cx="4572000" cy="52014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228600">
              <a:buClr>
                <a:schemeClr val="accent1"/>
              </a:buClr>
              <a:buSzPts val="1800"/>
              <a:buFont typeface="Noto Sans Symbols"/>
              <a:buChar char="❑"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ПОКЛАСТИ НА РІВНЕ МІСЦЕ</a:t>
            </a:r>
            <a:endParaRPr lang="ru-RU" sz="2400" dirty="0"/>
          </a:p>
          <a:p>
            <a:pPr marL="342900" lvl="0" indent="-228600">
              <a:spcBef>
                <a:spcPts val="360"/>
              </a:spcBef>
              <a:buClr>
                <a:schemeClr val="accent1"/>
              </a:buClr>
              <a:buSzPts val="1800"/>
              <a:buFont typeface="Noto Sans Symbols"/>
              <a:buChar char="❑"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РОЗСТЕБНУТИ ПОЯС ТА КОМІР</a:t>
            </a:r>
            <a:endParaRPr lang="ru-RU" sz="2400" dirty="0"/>
          </a:p>
          <a:p>
            <a:pPr marL="342900" lvl="0" indent="-228600">
              <a:spcBef>
                <a:spcPts val="360"/>
              </a:spcBef>
              <a:buClr>
                <a:schemeClr val="accent1"/>
              </a:buClr>
              <a:buSzPts val="1800"/>
              <a:buFont typeface="Noto Sans Symbols"/>
              <a:buChar char="❑"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ВІДКРИТИ РОТ</a:t>
            </a:r>
            <a:endParaRPr lang="ru-RU" sz="2400" dirty="0"/>
          </a:p>
          <a:p>
            <a:pPr marL="342900" lvl="0" indent="-228600">
              <a:spcBef>
                <a:spcPts val="360"/>
              </a:spcBef>
              <a:buClr>
                <a:schemeClr val="accent1"/>
              </a:buClr>
              <a:buSzPts val="1800"/>
              <a:buFont typeface="Noto Sans Symbols"/>
              <a:buChar char="❑"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ВИТЯГНУТИ ЯЗИК</a:t>
            </a:r>
            <a:endParaRPr lang="ru-RU" sz="2400" dirty="0"/>
          </a:p>
          <a:p>
            <a:pPr marL="342900" lvl="0" indent="-228600">
              <a:spcBef>
                <a:spcPts val="360"/>
              </a:spcBef>
              <a:buClr>
                <a:schemeClr val="accent1"/>
              </a:buClr>
              <a:buSzPts val="1800"/>
              <a:buFont typeface="Noto Sans Symbols"/>
              <a:buChar char="❑"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ЗАКИНУТИ ГОЛОВУ, ПІД ШИЮ ПІДКЛАСТИ ВАЛИК</a:t>
            </a:r>
            <a:endParaRPr lang="ru-RU" sz="2400" dirty="0"/>
          </a:p>
          <a:p>
            <a:pPr marL="342900" lvl="0" indent="-228600">
              <a:spcBef>
                <a:spcPts val="360"/>
              </a:spcBef>
              <a:buClr>
                <a:schemeClr val="accent1"/>
              </a:buClr>
              <a:buSzPts val="1800"/>
              <a:buFont typeface="Noto Sans Symbols"/>
              <a:buChar char="❑"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РОБИТИ ШТУЧНЕ ДИХАННЯ МЕТОДОМ “РОТ У РОТ”</a:t>
            </a:r>
            <a:endParaRPr lang="ru-RU" sz="2400" dirty="0"/>
          </a:p>
          <a:p>
            <a:pPr marL="342900" lvl="0" indent="-228600">
              <a:spcBef>
                <a:spcPts val="360"/>
              </a:spcBef>
              <a:buClr>
                <a:schemeClr val="accent1"/>
              </a:buClr>
              <a:buSzPts val="1800"/>
              <a:buFont typeface="Noto Sans Symbols"/>
              <a:buChar char="❑"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РОБИТИ НЕПРЯМИЙ МАСАЖ СЕРЦЯ</a:t>
            </a:r>
            <a:endParaRPr lang="ru-RU" sz="2400" dirty="0"/>
          </a:p>
        </p:txBody>
      </p:sp>
      <p:pic>
        <p:nvPicPr>
          <p:cNvPr id="4" name="Google Shape;1241;p155" descr="ПП0004"/>
          <p:cNvPicPr preferRelativeResize="0"/>
          <p:nvPr/>
        </p:nvPicPr>
        <p:blipFill rotWithShape="1">
          <a:blip r:embed="rId2">
            <a:alphaModFix/>
          </a:blip>
          <a:srcRect l="5690" t="2944" r="2275" b="7362"/>
          <a:stretch/>
        </p:blipFill>
        <p:spPr>
          <a:xfrm>
            <a:off x="5435600" y="3860800"/>
            <a:ext cx="3455987" cy="260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4873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196752"/>
            <a:ext cx="66247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  <a:buSzPts val="4000"/>
            </a:pPr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ЕЛЕКТРОБЕЗПЕКА</a:t>
            </a:r>
            <a:r>
              <a:rPr lang="ru-RU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</a:t>
            </a:r>
            <a:endParaRPr lang="ru-RU" sz="3600" dirty="0"/>
          </a:p>
          <a:p>
            <a:pPr lvl="0" algn="just">
              <a:buClr>
                <a:schemeClr val="dk1"/>
              </a:buClr>
              <a:buSzPts val="4000"/>
            </a:pPr>
            <a:r>
              <a:rPr lang="ru-RU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Система </a:t>
            </a:r>
            <a:r>
              <a:rPr lang="ru-RU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організаційних</a:t>
            </a:r>
            <a:r>
              <a:rPr lang="ru-RU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і </a:t>
            </a:r>
            <a:r>
              <a:rPr lang="ru-RU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технічних</a:t>
            </a:r>
            <a:r>
              <a:rPr lang="ru-RU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заходів</a:t>
            </a:r>
            <a:r>
              <a:rPr lang="ru-RU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і </a:t>
            </a:r>
            <a:r>
              <a:rPr lang="ru-RU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засобів</a:t>
            </a:r>
            <a:r>
              <a:rPr lang="ru-RU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що</a:t>
            </a:r>
            <a:r>
              <a:rPr lang="ru-RU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забезпечують</a:t>
            </a:r>
            <a:r>
              <a:rPr lang="ru-RU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захист</a:t>
            </a:r>
            <a:r>
              <a:rPr lang="ru-RU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людей </a:t>
            </a:r>
            <a:r>
              <a:rPr lang="ru-RU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</a:t>
            </a:r>
            <a:r>
              <a:rPr lang="ru-RU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шкідливої</a:t>
            </a:r>
            <a:r>
              <a:rPr lang="ru-RU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і </a:t>
            </a:r>
            <a:r>
              <a:rPr lang="ru-RU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небезпечної</a:t>
            </a:r>
            <a:r>
              <a:rPr lang="ru-RU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дії</a:t>
            </a:r>
            <a:r>
              <a:rPr lang="ru-RU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600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електричного</a:t>
            </a:r>
            <a:r>
              <a:rPr lang="ru-RU" sz="3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струму</a:t>
            </a:r>
            <a:r>
              <a:rPr lang="ru-RU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електричної</a:t>
            </a:r>
            <a:r>
              <a:rPr lang="ru-RU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дуги, </a:t>
            </a:r>
            <a:r>
              <a:rPr lang="ru-RU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електричного</a:t>
            </a:r>
            <a:r>
              <a:rPr lang="ru-RU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поля і </a:t>
            </a:r>
            <a:r>
              <a:rPr lang="ru-RU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статичної</a:t>
            </a:r>
            <a:r>
              <a:rPr lang="ru-RU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електрики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02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074510"/>
            <a:ext cx="69847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Електротравма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— </a:t>
            </a:r>
            <a:r>
              <a:rPr lang="en-US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травма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спричинена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дією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організм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людини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електричного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струму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і (</a:t>
            </a:r>
            <a:r>
              <a:rPr lang="en-US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або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</a:t>
            </a:r>
            <a:r>
              <a:rPr lang="en-US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електричної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дуги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b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36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Електротравматизм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— </a:t>
            </a:r>
            <a:r>
              <a:rPr lang="en-US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явище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що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характеризується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сукупністю</a:t>
            </a:r>
            <a:r>
              <a:rPr lang="en-US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електротравм</a:t>
            </a:r>
            <a:r>
              <a:rPr lang="en-US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9500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764704"/>
            <a:ext cx="6912768" cy="4943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28600" algn="ctr">
              <a:lnSpc>
                <a:spcPct val="80000"/>
              </a:lnSpc>
              <a:buSzPts val="2400"/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ОСНОВНІ    НОРМАТИВНІ    ДОКУМЕНТИ:</a:t>
            </a:r>
            <a:endParaRPr lang="ru-RU" dirty="0"/>
          </a:p>
          <a:p>
            <a:pPr marL="342900" lvl="0" indent="-228600" algn="ctr">
              <a:lnSpc>
                <a:spcPct val="80000"/>
              </a:lnSpc>
              <a:spcBef>
                <a:spcPts val="480"/>
              </a:spcBef>
              <a:buSzPts val="2400"/>
            </a:pPr>
            <a:endParaRPr lang="ru-RU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28600">
              <a:lnSpc>
                <a:spcPct val="80000"/>
              </a:lnSpc>
              <a:spcBef>
                <a:spcPts val="480"/>
              </a:spcBef>
              <a:buClr>
                <a:schemeClr val="accent1"/>
              </a:buClr>
              <a:buSzPts val="2400"/>
              <a:buFont typeface="Noto Sans Symbols"/>
              <a:buChar char="❑"/>
            </a:pP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Правила устройства электроустановок</a:t>
            </a:r>
            <a:endParaRPr lang="ru-RU" dirty="0"/>
          </a:p>
          <a:p>
            <a:pPr marL="342900" lvl="0" indent="-228600">
              <a:lnSpc>
                <a:spcPct val="80000"/>
              </a:lnSpc>
              <a:spcBef>
                <a:spcPts val="480"/>
              </a:spcBef>
              <a:buClr>
                <a:schemeClr val="accent1"/>
              </a:buClr>
              <a:buSzPts val="2400"/>
              <a:buFont typeface="Noto Sans Symbols"/>
              <a:buChar char="❑"/>
            </a:pP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НПАОП 40.1-1.32-01 Правила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будови</a:t>
            </a: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електроустановок</a:t>
            </a: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Електрообладнання</a:t>
            </a: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спеціальних</a:t>
            </a: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установок</a:t>
            </a:r>
            <a:endParaRPr lang="ru-RU" dirty="0"/>
          </a:p>
          <a:p>
            <a:pPr marL="342900" lvl="0" indent="-228600">
              <a:lnSpc>
                <a:spcPct val="80000"/>
              </a:lnSpc>
              <a:spcBef>
                <a:spcPts val="480"/>
              </a:spcBef>
              <a:buClr>
                <a:schemeClr val="accent1"/>
              </a:buClr>
              <a:buSzPts val="2400"/>
              <a:buFont typeface="Noto Sans Symbols"/>
              <a:buChar char="❑"/>
            </a:pP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Правила  технической эксплуатации электрических станций и сетей</a:t>
            </a:r>
            <a:endParaRPr lang="ru-RU" dirty="0"/>
          </a:p>
          <a:p>
            <a:pPr marL="342900" lvl="0" indent="-228600">
              <a:lnSpc>
                <a:spcPct val="80000"/>
              </a:lnSpc>
              <a:spcBef>
                <a:spcPts val="480"/>
              </a:spcBef>
              <a:buClr>
                <a:schemeClr val="accent1"/>
              </a:buClr>
              <a:buSzPts val="2400"/>
              <a:buFont typeface="Noto Sans Symbols"/>
              <a:buChar char="❑"/>
            </a:pP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Правила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технічної</a:t>
            </a: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експлуатації</a:t>
            </a: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електроустановок</a:t>
            </a: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споживачів</a:t>
            </a:r>
            <a:endParaRPr lang="ru-RU" dirty="0"/>
          </a:p>
          <a:p>
            <a:pPr marL="342900" lvl="0" indent="-228600">
              <a:lnSpc>
                <a:spcPct val="80000"/>
              </a:lnSpc>
              <a:spcBef>
                <a:spcPts val="480"/>
              </a:spcBef>
              <a:buClr>
                <a:schemeClr val="accent1"/>
              </a:buClr>
              <a:buSzPts val="2400"/>
              <a:buFont typeface="Noto Sans Symbols"/>
              <a:buChar char="❑"/>
            </a:pP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НПАОП 40.1-1.01-97 Правила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безпечної</a:t>
            </a: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експлуатації</a:t>
            </a: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електроустановок</a:t>
            </a: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lang="ru-RU" dirty="0"/>
          </a:p>
          <a:p>
            <a:pPr marL="342900" lvl="0" indent="-228600">
              <a:lnSpc>
                <a:spcPct val="80000"/>
              </a:lnSpc>
              <a:spcBef>
                <a:spcPts val="480"/>
              </a:spcBef>
              <a:buClr>
                <a:schemeClr val="accent1"/>
              </a:buClr>
              <a:buSzPts val="2400"/>
              <a:buFont typeface="Noto Sans Symbols"/>
              <a:buChar char="❑"/>
            </a:pP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НПАОП 0.00-1.29-97 Правила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захисту</a:t>
            </a: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</a:t>
            </a: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статичної</a:t>
            </a: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електрики</a:t>
            </a:r>
            <a:endParaRPr lang="ru-RU" dirty="0"/>
          </a:p>
          <a:p>
            <a:pPr marL="342900" lvl="0" indent="-228600">
              <a:lnSpc>
                <a:spcPct val="80000"/>
              </a:lnSpc>
              <a:spcBef>
                <a:spcPts val="480"/>
              </a:spcBef>
              <a:buClr>
                <a:schemeClr val="accent1"/>
              </a:buClr>
              <a:buSzPts val="2400"/>
              <a:buFont typeface="Noto Sans Symbols"/>
              <a:buChar char="❑"/>
            </a:pP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Правила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випробування</a:t>
            </a: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та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використання</a:t>
            </a: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засобів</a:t>
            </a: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індивідуального</a:t>
            </a: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захисту</a:t>
            </a:r>
            <a:endParaRPr lang="ru-RU" dirty="0"/>
          </a:p>
          <a:p>
            <a:pPr marL="342900" lvl="0" indent="-228600">
              <a:lnSpc>
                <a:spcPct val="80000"/>
              </a:lnSpc>
              <a:spcBef>
                <a:spcPts val="480"/>
              </a:spcBef>
              <a:buClr>
                <a:schemeClr val="accent1"/>
              </a:buClr>
              <a:buSzPts val="2400"/>
              <a:buFont typeface="Noto Sans Symbols"/>
              <a:buChar char="❑"/>
            </a:pP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ГОСТ 12.1.019-79 Электробезопасность. Общие требования и номенклатура видов защиты.</a:t>
            </a:r>
            <a:endParaRPr lang="ru-RU" dirty="0"/>
          </a:p>
          <a:p>
            <a:pPr marL="342900" lvl="0" indent="-228600">
              <a:lnSpc>
                <a:spcPct val="80000"/>
              </a:lnSpc>
              <a:spcBef>
                <a:spcPts val="480"/>
              </a:spcBef>
              <a:buClr>
                <a:schemeClr val="accent1"/>
              </a:buClr>
              <a:buSzPts val="2400"/>
              <a:buFont typeface="Noto Sans Symbols"/>
              <a:buChar char="❑"/>
            </a:pP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ГОСТ 12.1.030-81 Электробезопасность. Защитное заземление. </a:t>
            </a:r>
            <a:r>
              <a:rPr lang="ru-RU" b="1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Зануление</a:t>
            </a: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0363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92696"/>
            <a:ext cx="7704856" cy="5006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28600" algn="ctr">
              <a:buSzPts val="2000"/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ОСОБЛИВОСТІ   ЕЛЕКТРОТРАВМАТИЗМУ   ТА ЕЛЕКТРИЧНОГО   СТРУМУ   ЯК   ЧИННИКА   НЕБЕЗПЕКИ:</a:t>
            </a:r>
            <a:endParaRPr lang="ru-RU" dirty="0"/>
          </a:p>
          <a:p>
            <a:pPr marL="342900" lvl="0" indent="-228600">
              <a:spcBef>
                <a:spcPts val="400"/>
              </a:spcBef>
              <a:buClr>
                <a:schemeClr val="accent1"/>
              </a:buClr>
              <a:buSzPts val="2000"/>
              <a:buFont typeface="Noto Sans Symbols"/>
              <a:buChar char="❑"/>
            </a:pP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людина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не в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змозі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дистанційно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без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спеціальних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приладів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визначити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наявність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напруги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а тому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дія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струму,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зазвичай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є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раптовою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і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захисна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реакція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організму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проявляється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тільки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після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попадання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під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напругу</a:t>
            </a:r>
            <a:endParaRPr lang="ru-RU" dirty="0"/>
          </a:p>
          <a:p>
            <a:pPr marL="342900" lvl="0" indent="-228600">
              <a:spcBef>
                <a:spcPts val="400"/>
              </a:spcBef>
              <a:buClr>
                <a:schemeClr val="accent1"/>
              </a:buClr>
              <a:buSzPts val="2000"/>
              <a:buFont typeface="Noto Sans Symbols"/>
              <a:buChar char="❑"/>
            </a:pP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струм,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що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протікає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через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тіло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людини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діє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на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тканини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і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не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тільки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місцях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контакту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зі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струмовідними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частинами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і на шляху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протікання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але рефлекторно, як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надзвичайно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сильний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подразник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впливає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на весь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організм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що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може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призвести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до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порушення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функціонування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життєво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важливих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систем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організму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нервової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дихання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серцево-судинної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тощо</a:t>
            </a:r>
            <a:endParaRPr lang="ru-RU" dirty="0"/>
          </a:p>
          <a:p>
            <a:pPr marL="342900" lvl="0" indent="-228600">
              <a:spcBef>
                <a:spcPts val="400"/>
              </a:spcBef>
              <a:buClr>
                <a:schemeClr val="accent1"/>
              </a:buClr>
              <a:buSzPts val="2000"/>
              <a:buFont typeface="Noto Sans Symbols"/>
              <a:buChar char="❑"/>
            </a:pP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електротравми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можливі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без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дотику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людини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до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струмовідних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частин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внаслідок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утворення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електричної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дуги при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пробої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повітряного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проміжку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між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струмовідними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частинами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або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між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струмовідними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частинами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і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людиною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землею</a:t>
            </a:r>
            <a:endParaRPr lang="ru-RU" dirty="0"/>
          </a:p>
          <a:p>
            <a:pPr marL="342900" lvl="0" indent="-228600">
              <a:spcBef>
                <a:spcPts val="400"/>
              </a:spcBef>
              <a:buClr>
                <a:schemeClr val="accent1"/>
              </a:buClr>
              <a:buSzPts val="2000"/>
              <a:buFont typeface="Noto Sans Symbols"/>
              <a:buChar char="❑"/>
            </a:pP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розслідування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обліку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і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аналізу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, в основному,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доступні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тяжкі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електротравми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та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електротравми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із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смертельними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наслідками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що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негативно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впливає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на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профілактику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електротравм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8965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620688"/>
            <a:ext cx="60570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ПРИЧИНИ   ЕЛЕКТРОТРАВМ</a:t>
            </a:r>
            <a:endParaRPr lang="ru-RU" sz="3200" dirty="0"/>
          </a:p>
        </p:txBody>
      </p:sp>
      <p:pic>
        <p:nvPicPr>
          <p:cNvPr id="3" name="Google Shape;369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508625" y="4652962"/>
            <a:ext cx="2552700" cy="17907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611560" y="1844824"/>
            <a:ext cx="4572000" cy="357020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228600">
              <a:buClr>
                <a:schemeClr val="accent1"/>
              </a:buClr>
              <a:buSzPts val="3200"/>
              <a:buFont typeface="Noto Sans Symbols"/>
              <a:buChar char="❑"/>
            </a:pPr>
            <a:r>
              <a:rPr lang="ru-RU" sz="2800" b="1" dirty="0" err="1">
                <a:solidFill>
                  <a:srgbClr val="66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технічні</a:t>
            </a:r>
            <a:endParaRPr lang="ru-RU" sz="2800" dirty="0"/>
          </a:p>
          <a:p>
            <a:pPr marL="342900" lvl="0" indent="-228600">
              <a:spcBef>
                <a:spcPts val="640"/>
              </a:spcBef>
              <a:buSzPts val="3200"/>
            </a:pPr>
            <a:endParaRPr lang="ru-RU" sz="2800" b="1" dirty="0">
              <a:solidFill>
                <a:srgbClr val="6633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28600">
              <a:spcBef>
                <a:spcPts val="640"/>
              </a:spcBef>
              <a:buClr>
                <a:schemeClr val="accent1"/>
              </a:buClr>
              <a:buSzPts val="3200"/>
              <a:buFont typeface="Noto Sans Symbols"/>
              <a:buChar char="❑"/>
            </a:pPr>
            <a:r>
              <a:rPr lang="ru-RU" sz="2800" b="1" dirty="0" err="1">
                <a:solidFill>
                  <a:srgbClr val="66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організаційно-технічні</a:t>
            </a:r>
            <a:endParaRPr lang="ru-RU" sz="2800" dirty="0"/>
          </a:p>
          <a:p>
            <a:pPr marL="342900" lvl="0" indent="-25400">
              <a:spcBef>
                <a:spcPts val="640"/>
              </a:spcBef>
              <a:buClr>
                <a:schemeClr val="accent1"/>
              </a:buClr>
              <a:buSzPts val="3200"/>
            </a:pPr>
            <a:endParaRPr lang="ru-RU" sz="2800" b="1" dirty="0">
              <a:solidFill>
                <a:srgbClr val="6633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28600">
              <a:spcBef>
                <a:spcPts val="640"/>
              </a:spcBef>
              <a:buClr>
                <a:schemeClr val="accent1"/>
              </a:buClr>
              <a:buSzPts val="3200"/>
              <a:buFont typeface="Noto Sans Symbols"/>
              <a:buChar char="❑"/>
            </a:pPr>
            <a:r>
              <a:rPr lang="ru-RU" sz="2800" b="1" dirty="0" err="1">
                <a:solidFill>
                  <a:srgbClr val="66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організаційні</a:t>
            </a:r>
            <a:endParaRPr lang="ru-RU" sz="2800" dirty="0"/>
          </a:p>
          <a:p>
            <a:pPr marL="342900" lvl="0" indent="-228600">
              <a:spcBef>
                <a:spcPts val="640"/>
              </a:spcBef>
              <a:buSzPts val="3200"/>
            </a:pPr>
            <a:endParaRPr lang="ru-RU" sz="2800" b="1" dirty="0">
              <a:solidFill>
                <a:srgbClr val="6633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28600">
              <a:spcBef>
                <a:spcPts val="640"/>
              </a:spcBef>
              <a:buClr>
                <a:schemeClr val="accent1"/>
              </a:buClr>
              <a:buSzPts val="3200"/>
              <a:buFont typeface="Noto Sans Symbols"/>
              <a:buChar char="❑"/>
            </a:pPr>
            <a:r>
              <a:rPr lang="ru-RU" sz="2800" b="1" dirty="0" err="1">
                <a:solidFill>
                  <a:srgbClr val="66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організаційно-соціальні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4203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69032"/>
            <a:ext cx="7272808" cy="569386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342900" lvl="0" indent="-228600" algn="just">
              <a:buClr>
                <a:schemeClr val="accent1"/>
              </a:buClr>
              <a:buSzPts val="3200"/>
            </a:pP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 </a:t>
            </a:r>
            <a:r>
              <a:rPr lang="ru-RU" sz="28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технічних</a:t>
            </a:r>
            <a:r>
              <a:rPr lang="ru-RU" sz="28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причин </a:t>
            </a:r>
            <a:endParaRPr lang="ru-RU" sz="2800" dirty="0"/>
          </a:p>
          <a:p>
            <a:pPr marL="342900" lvl="0" indent="-228600" algn="just">
              <a:buClr>
                <a:schemeClr val="accent1"/>
              </a:buClr>
              <a:buSzPts val="3200"/>
              <a:buFont typeface="Arial"/>
              <a:buChar char="•"/>
            </a:pPr>
            <a:r>
              <a:rPr lang="ru-RU" sz="2800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Недосконалість</a:t>
            </a:r>
            <a:r>
              <a:rPr lang="ru-RU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конструкції</a:t>
            </a:r>
            <a:r>
              <a:rPr lang="ru-RU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електроустановки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і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засобів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захисту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ru-RU" sz="2800" dirty="0"/>
          </a:p>
          <a:p>
            <a:pPr marL="342900" lvl="0" indent="-228600" algn="just">
              <a:buClr>
                <a:schemeClr val="accent1"/>
              </a:buClr>
              <a:buSzPts val="3200"/>
              <a:buFont typeface="Arial"/>
              <a:buChar char="•"/>
            </a:pP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допущені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недоліки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при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виготовленні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монтажу і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ремонті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електроустановки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ru-RU" sz="2800" dirty="0"/>
          </a:p>
          <a:p>
            <a:pPr marL="342900" lvl="0" indent="-228600" algn="just">
              <a:buClr>
                <a:schemeClr val="accent1"/>
              </a:buClr>
              <a:buSzPts val="3200"/>
              <a:buFont typeface="Arial"/>
              <a:buChar char="•"/>
            </a:pPr>
            <a:r>
              <a:rPr lang="ru-RU" sz="2800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Можуть</a:t>
            </a:r>
            <a:r>
              <a:rPr lang="ru-RU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бути </a:t>
            </a:r>
            <a:r>
              <a:rPr lang="ru-RU" sz="2800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несправності</a:t>
            </a:r>
            <a:r>
              <a:rPr lang="ru-RU" sz="28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електроустановок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і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захисних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засобів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що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виникають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процесі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експлуатації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установок;</a:t>
            </a:r>
            <a:endParaRPr lang="ru-RU" sz="2800" dirty="0"/>
          </a:p>
          <a:p>
            <a:pPr marL="342900" lvl="0" indent="-228600" algn="just">
              <a:buClr>
                <a:schemeClr val="accent1"/>
              </a:buClr>
              <a:buSzPts val="3200"/>
              <a:buFont typeface="Arial"/>
              <a:buChar char="•"/>
            </a:pP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невідповідність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будови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електроустановок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і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захисних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засобів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умовам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їх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застосування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ru-RU" sz="2800" dirty="0"/>
          </a:p>
          <a:p>
            <a:pPr marL="342900" lvl="0" indent="-228600" algn="just">
              <a:buClr>
                <a:schemeClr val="accent1"/>
              </a:buClr>
              <a:buSzPts val="3200"/>
              <a:buFont typeface="Arial"/>
              <a:buChar char="•"/>
            </a:pP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використання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захисних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засобів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з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простроченою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датою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чергових</a:t>
            </a:r>
            <a:r>
              <a:rPr lang="ru-RU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8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випробувань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0603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735955"/>
            <a:ext cx="676875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28600" algn="just">
              <a:buClr>
                <a:schemeClr val="accent1"/>
              </a:buClr>
              <a:buSzPts val="2800"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До </a:t>
            </a:r>
            <a:r>
              <a:rPr lang="ru-RU" sz="2400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організаційно-технічних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причин  </a:t>
            </a:r>
            <a:endParaRPr lang="ru-RU" sz="2400" dirty="0"/>
          </a:p>
          <a:p>
            <a:pPr marL="342900" lvl="0" indent="-228600" algn="just">
              <a:spcBef>
                <a:spcPts val="560"/>
              </a:spcBef>
              <a:buClr>
                <a:schemeClr val="accent1"/>
              </a:buClr>
              <a:buSzPts val="2800"/>
              <a:buFont typeface="Arial"/>
              <a:buChar char="•"/>
            </a:pP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невиконання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вимог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чинних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нормативів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щодо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контролю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параметрів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та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опосвідчення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технічного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стану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електроустановок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ru-RU" sz="2400" dirty="0"/>
          </a:p>
          <a:p>
            <a:pPr marL="342900" lvl="0" indent="-228600" algn="just">
              <a:spcBef>
                <a:spcPts val="560"/>
              </a:spcBef>
              <a:buClr>
                <a:schemeClr val="accent1"/>
              </a:buClr>
              <a:buSzPts val="2800"/>
              <a:buFont typeface="Arial"/>
              <a:buChar char="•"/>
            </a:pP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помилки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знятті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напруги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з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електроустановок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при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виконанні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них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робіт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без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перевірки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відсутності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напруги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на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електроустановці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на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якій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працюють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люди;</a:t>
            </a:r>
            <a:endParaRPr lang="ru-RU" sz="2400" dirty="0"/>
          </a:p>
          <a:p>
            <a:pPr marL="342900" lvl="0" indent="-228600" algn="just">
              <a:spcBef>
                <a:spcPts val="560"/>
              </a:spcBef>
              <a:buClr>
                <a:schemeClr val="accent1"/>
              </a:buClr>
              <a:buSzPts val="2800"/>
              <a:buFont typeface="Arial"/>
              <a:buChar char="•"/>
            </a:pP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відсутність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огороджень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або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невідповідність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їх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конструкції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і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розміщення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вимогам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чинних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нормативів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та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відсутність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необхідних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плакатів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і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попереджувальних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та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заборонних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написів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ru-RU" sz="2400" dirty="0"/>
          </a:p>
          <a:p>
            <a:pPr marL="342900" lvl="0" indent="-228600" algn="just">
              <a:spcBef>
                <a:spcPts val="560"/>
              </a:spcBef>
              <a:buClr>
                <a:schemeClr val="accent1"/>
              </a:buClr>
              <a:buSzPts val="2800"/>
              <a:buFont typeface="Arial"/>
              <a:buChar char="•"/>
            </a:pP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помилки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накладанні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і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знятті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переносних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заземлень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або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їх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відсутність</a:t>
            </a: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10914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63284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28600" algn="just">
              <a:buClr>
                <a:schemeClr val="accent1"/>
              </a:buClr>
              <a:buSzPts val="2200"/>
            </a:pP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основних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організаційних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причин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електротравм</a:t>
            </a:r>
            <a:endParaRPr lang="ru-RU" dirty="0"/>
          </a:p>
          <a:p>
            <a:pPr marL="342900" lvl="0" indent="-228600" algn="just">
              <a:spcBef>
                <a:spcPts val="440"/>
              </a:spcBef>
              <a:buClr>
                <a:schemeClr val="accent1"/>
              </a:buClr>
              <a:buSzPts val="2200"/>
              <a:buFont typeface="Arial"/>
              <a:buChar char="•"/>
            </a:pP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відсутність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(не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призначення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наказом) на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підприємстві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особи,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відповідальної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за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електрогосподарство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або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невідповідність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кваліфікації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цієї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особи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чинним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вимогам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ru-RU" dirty="0"/>
          </a:p>
          <a:p>
            <a:pPr marL="342900" lvl="0" indent="-228600" algn="just">
              <a:spcBef>
                <a:spcPts val="440"/>
              </a:spcBef>
              <a:buClr>
                <a:schemeClr val="accent1"/>
              </a:buClr>
              <a:buSzPts val="2200"/>
              <a:buFont typeface="Arial"/>
              <a:buChar char="•"/>
            </a:pP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недостатня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укомплектованість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електротехнічної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служби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працівниками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відповідної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кваліфікації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ru-RU" dirty="0"/>
          </a:p>
          <a:p>
            <a:pPr marL="342900" lvl="0" indent="-228600" algn="just">
              <a:spcBef>
                <a:spcPts val="440"/>
              </a:spcBef>
              <a:buClr>
                <a:schemeClr val="accent1"/>
              </a:buClr>
              <a:buSzPts val="2200"/>
              <a:buFont typeface="Arial"/>
              <a:buChar char="•"/>
            </a:pP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відсутність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на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підприємстві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посадових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інструкцій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для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електротехнічного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персоналу та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інструкцій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з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безпечного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обслуговування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та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експлуатації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електроустановок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ru-RU" dirty="0"/>
          </a:p>
          <a:p>
            <a:pPr marL="342900" lvl="0" indent="-228600" algn="just">
              <a:spcBef>
                <a:spcPts val="440"/>
              </a:spcBef>
              <a:buClr>
                <a:schemeClr val="accent1"/>
              </a:buClr>
              <a:buSzPts val="2200"/>
              <a:buFont typeface="Arial"/>
              <a:buChar char="•"/>
            </a:pP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недостатня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підготовленість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персоналу з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питань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електробезпеки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і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несвоєчасна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перевірка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знань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невідповідність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групи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з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електробезпеки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персоналу характеру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робіт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що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виконуються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ru-RU" dirty="0"/>
          </a:p>
          <a:p>
            <a:pPr marL="342900" lvl="0" indent="-228600" algn="just">
              <a:spcBef>
                <a:spcPts val="440"/>
              </a:spcBef>
              <a:buClr>
                <a:schemeClr val="accent1"/>
              </a:buClr>
              <a:buSzPts val="2200"/>
              <a:buFont typeface="Arial"/>
              <a:buChar char="•"/>
            </a:pP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недотримання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вимог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щодо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безпечного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виконання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робіт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електроустановках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за нарядами-допусками,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розпорядженнями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та в порядку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поточної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експлуатації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ru-RU" dirty="0"/>
          </a:p>
          <a:p>
            <a:pPr marL="342900" lvl="0" indent="-228600" algn="just">
              <a:spcBef>
                <a:spcPts val="440"/>
              </a:spcBef>
              <a:buClr>
                <a:schemeClr val="accent1"/>
              </a:buClr>
              <a:buSzPts val="2200"/>
              <a:buFont typeface="Arial"/>
              <a:buChar char="•"/>
            </a:pP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неефективний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нагляд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відомчий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і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громадський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контроль за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дотриманням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вимог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безпеки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при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виконанні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робіт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електроустановках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та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їх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експлуатації</a:t>
            </a: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822060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</TotalTime>
  <Words>737</Words>
  <Application>Microsoft Office PowerPoint</Application>
  <PresentationFormat>Экран (4:3)</PresentationFormat>
  <Paragraphs>107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DENIS</dc:creator>
  <cp:lastModifiedBy>Пользователь Windows</cp:lastModifiedBy>
  <cp:revision>3</cp:revision>
  <dcterms:created xsi:type="dcterms:W3CDTF">2022-01-04T12:24:27Z</dcterms:created>
  <dcterms:modified xsi:type="dcterms:W3CDTF">2022-01-04T12:45:32Z</dcterms:modified>
</cp:coreProperties>
</file>